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07"/>
  </p:notesMasterIdLst>
  <p:sldIdLst>
    <p:sldId id="372" r:id="rId2"/>
    <p:sldId id="376" r:id="rId3"/>
    <p:sldId id="256" r:id="rId4"/>
    <p:sldId id="261" r:id="rId5"/>
    <p:sldId id="260" r:id="rId6"/>
    <p:sldId id="394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70" r:id="rId15"/>
    <p:sldId id="271" r:id="rId16"/>
    <p:sldId id="422" r:id="rId17"/>
    <p:sldId id="278" r:id="rId18"/>
    <p:sldId id="279" r:id="rId19"/>
    <p:sldId id="280" r:id="rId20"/>
    <p:sldId id="431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389" r:id="rId32"/>
    <p:sldId id="396" r:id="rId33"/>
    <p:sldId id="397" r:id="rId34"/>
    <p:sldId id="395" r:id="rId35"/>
    <p:sldId id="398" r:id="rId36"/>
    <p:sldId id="400" r:id="rId37"/>
    <p:sldId id="401" r:id="rId38"/>
    <p:sldId id="402" r:id="rId39"/>
    <p:sldId id="404" r:id="rId40"/>
    <p:sldId id="297" r:id="rId41"/>
    <p:sldId id="391" r:id="rId42"/>
    <p:sldId id="309" r:id="rId43"/>
    <p:sldId id="299" r:id="rId44"/>
    <p:sldId id="300" r:id="rId45"/>
    <p:sldId id="302" r:id="rId46"/>
    <p:sldId id="301" r:id="rId47"/>
    <p:sldId id="303" r:id="rId48"/>
    <p:sldId id="306" r:id="rId49"/>
    <p:sldId id="307" r:id="rId50"/>
    <p:sldId id="308" r:id="rId51"/>
    <p:sldId id="304" r:id="rId52"/>
    <p:sldId id="305" r:id="rId53"/>
    <p:sldId id="432" r:id="rId54"/>
    <p:sldId id="310" r:id="rId55"/>
    <p:sldId id="311" r:id="rId56"/>
    <p:sldId id="312" r:id="rId57"/>
    <p:sldId id="314" r:id="rId58"/>
    <p:sldId id="405" r:id="rId59"/>
    <p:sldId id="318" r:id="rId60"/>
    <p:sldId id="324" r:id="rId61"/>
    <p:sldId id="325" r:id="rId62"/>
    <p:sldId id="327" r:id="rId63"/>
    <p:sldId id="328" r:id="rId64"/>
    <p:sldId id="329" r:id="rId65"/>
    <p:sldId id="330" r:id="rId66"/>
    <p:sldId id="331" r:id="rId67"/>
    <p:sldId id="332" r:id="rId68"/>
    <p:sldId id="339" r:id="rId69"/>
    <p:sldId id="426" r:id="rId70"/>
    <p:sldId id="427" r:id="rId71"/>
    <p:sldId id="430" r:id="rId72"/>
    <p:sldId id="428" r:id="rId73"/>
    <p:sldId id="429" r:id="rId74"/>
    <p:sldId id="375" r:id="rId75"/>
    <p:sldId id="406" r:id="rId76"/>
    <p:sldId id="407" r:id="rId77"/>
    <p:sldId id="408" r:id="rId78"/>
    <p:sldId id="409" r:id="rId79"/>
    <p:sldId id="410" r:id="rId80"/>
    <p:sldId id="411" r:id="rId81"/>
    <p:sldId id="413" r:id="rId82"/>
    <p:sldId id="414" r:id="rId83"/>
    <p:sldId id="415" r:id="rId84"/>
    <p:sldId id="416" r:id="rId85"/>
    <p:sldId id="417" r:id="rId86"/>
    <p:sldId id="418" r:id="rId87"/>
    <p:sldId id="419" r:id="rId88"/>
    <p:sldId id="420" r:id="rId89"/>
    <p:sldId id="421" r:id="rId90"/>
    <p:sldId id="356" r:id="rId91"/>
    <p:sldId id="357" r:id="rId92"/>
    <p:sldId id="358" r:id="rId93"/>
    <p:sldId id="359" r:id="rId94"/>
    <p:sldId id="425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FFCC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8422" autoAdjust="0"/>
  </p:normalViewPr>
  <p:slideViewPr>
    <p:cSldViewPr>
      <p:cViewPr varScale="1">
        <p:scale>
          <a:sx n="138" d="100"/>
          <a:sy n="138" d="100"/>
        </p:scale>
        <p:origin x="-23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5500F2A-2FEF-4D5B-A78E-B2EC87975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802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148D3F-1685-47E5-B0C5-62273518DAB6}" type="slidenum">
              <a:rPr lang="en-US" smtClean="0"/>
              <a:pPr>
                <a:defRPr/>
              </a:pPr>
              <a:t>3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59918C-DA15-4DF2-A230-BEFA19D06504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9AEA1E-28E3-46C7-9E26-AF0D2EF7D631}" type="slidenum">
              <a:rPr lang="en-US" smtClean="0"/>
              <a:pPr>
                <a:defRPr/>
              </a:pPr>
              <a:t>14</a:t>
            </a:fld>
            <a:endParaRPr lang="en-US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142100-3753-46E5-B9AA-DB1AFD55976C}" type="slidenum">
              <a:rPr lang="en-US" smtClean="0"/>
              <a:pPr>
                <a:defRPr/>
              </a:pPr>
              <a:t>15</a:t>
            </a:fld>
            <a:endParaRPr lang="en-US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E0BB9F-F3F8-4323-8E46-8BB1F933B6C1}" type="slidenum">
              <a:rPr lang="en-US" smtClean="0"/>
              <a:pPr>
                <a:defRPr/>
              </a:pPr>
              <a:t>4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414EE-B483-44C7-82D6-475EB365A219}" type="slidenum">
              <a:rPr lang="en-US" smtClean="0"/>
              <a:pPr>
                <a:defRPr/>
              </a:pPr>
              <a:t>5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552C45-33CC-4B15-93AB-FF0934E80B5B}" type="slidenum">
              <a:rPr lang="en-US" smtClean="0"/>
              <a:pPr>
                <a:defRPr/>
              </a:pPr>
              <a:t>7</a:t>
            </a:fld>
            <a:endParaRPr 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1E48B0-C18F-408E-80F1-758965E3C946}" type="slidenum">
              <a:rPr lang="en-US" smtClean="0"/>
              <a:pPr>
                <a:defRPr/>
              </a:pPr>
              <a:t>8</a:t>
            </a:fld>
            <a:endParaRPr lang="en-US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33BA01-3C67-4390-9AEF-2B14795BBF58}" type="slidenum">
              <a:rPr lang="en-US" smtClean="0"/>
              <a:pPr>
                <a:defRPr/>
              </a:pPr>
              <a:t>9</a:t>
            </a:fld>
            <a:endParaRPr lang="en-US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8D7113-10E0-4381-BEB4-5D557FEA6A27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C437B9-05B9-474B-B06A-A1F774F8204D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C9A1D-D78B-4F21-A535-B2C1B2DD2E04}" type="slidenum">
              <a:rPr lang="en-US" smtClean="0"/>
              <a:pPr>
                <a:defRPr/>
              </a:pPr>
              <a:t>12</a:t>
            </a:fld>
            <a:endParaRPr 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3E4F12-81EA-4BC4-BEAE-625C7A9919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08F3EC-4823-428B-A403-A650D9C156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F1614D-63DF-4355-9F91-785008F262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92491-BEF5-4D8E-BEC1-55582144F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BFC9F-A842-486E-9C0C-6D643C20D4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53734-0E73-471A-8AB3-F578B747D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5FDFA2-E1E9-4BCE-83B2-7B6F635735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3CB367-B4F5-467B-8E83-A79D3C348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54FDBD-3FEE-4F18-86C7-922E82A7EC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DEAFD1-8ED3-46AE-A46A-CF57216053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456899-51BD-4F3F-B251-4620B5E5249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B1B18A-8BC7-4557-ACCE-C36FD70500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B7F0E-8320-46B2-B6CB-47302201F2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FE60BB90-5E35-4B77-B23E-96109AA85B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3D483248-3EB0-4D2A-B1FE-6797D3BAE0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images.google.com/imgres?imgurl=http://www.endotext.org/diabetes/diabetes26/figures26/figure11.jpg&amp;imgrefurl=http://www.endotext.org/diabetes/diabetes26/diabetes26.htm&amp;h=293&amp;w=400&amp;sz=5&amp;hl=en&amp;start=42&amp;tbnid=eRU1BeRqx6ds3M:&amp;tbnh=91&amp;tbnw=124&amp;prev=/images?q=vitreous+hemorrhage&amp;start=40&amp;ndsp=20&amp;svnum=10&amp;hl=en&amp;rls=GGLG,GGLG:2006-05,GGLG:en&amp;sa=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iovalleyeye.com/eyeinfo_.htm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wmf"/><Relationship Id="rId3" Type="http://schemas.openxmlformats.org/officeDocument/2006/relationships/image" Target="../media/image50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2133600"/>
            <a:ext cx="6400800" cy="1752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/>
              <a:t>OPHTHALMOLOGY </a:t>
            </a:r>
          </a:p>
          <a:p>
            <a:pPr algn="ctr" eaLnBrk="1" hangingPunct="1">
              <a:defRPr/>
            </a:pPr>
            <a:r>
              <a:rPr lang="en-US" dirty="0" smtClean="0"/>
              <a:t>For House officers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0"/>
            <a:ext cx="2743200" cy="6556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err="1"/>
              <a:t>Snellen</a:t>
            </a:r>
            <a:r>
              <a:rPr lang="en-US" sz="3600" dirty="0"/>
              <a:t> eye chart </a:t>
            </a:r>
          </a:p>
        </p:txBody>
      </p:sp>
      <p:pic>
        <p:nvPicPr>
          <p:cNvPr id="17413" name="Picture 5" descr="eyechart-1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52399"/>
            <a:ext cx="3429000" cy="6579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Sarcoidosis</a:t>
            </a:r>
            <a:endParaRPr lang="en-CA"/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Sarcoidosis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/>
              <a:t>Focal non-caseating granulomas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/>
              <a:t>Most common African-American females 20 – 40 yrs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>
                <a:cs typeface="Times New Roman" pitchFamily="18" charset="0"/>
                <a:sym typeface="Symbol" pitchFamily="18" charset="2"/>
              </a:rPr>
              <a:t> Ca++, ACE, abnormal CXR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>
                <a:cs typeface="Times New Roman" pitchFamily="18" charset="0"/>
                <a:sym typeface="Symbol" pitchFamily="18" charset="2"/>
              </a:rPr>
              <a:t>Ocular involvement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Conj, lacrimal gland – dry eye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Anterior or posterior uveitis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Retinal perivasculitis, hemorrhages, neovascularization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More likely to have CNS involvement if retina affected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Early topical or systemic steroids may prevent complications</a:t>
            </a:r>
          </a:p>
          <a:p>
            <a:pPr lvl="3" eaLnBrk="1" hangingPunct="1">
              <a:buFont typeface="Wingdings" pitchFamily="2" charset="2"/>
              <a:buChar char="n"/>
              <a:defRPr/>
            </a:pPr>
            <a:r>
              <a:rPr lang="en-US" sz="1800"/>
              <a:t>Cataract, glaucoma, iris to lens adhesion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sz="2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Autoimmune</a:t>
            </a:r>
            <a:endParaRPr lang="en-CA"/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Dry eye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Sarcoidosis, SLE, Rheumatoid arthritis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Healthy pts &gt; 40yrs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Symptoms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Burning, grittiness esp in PM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crusting in AM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tearing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Treatment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lubrication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Anterior uveitis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Ankylosing spondylitis, Reiter, Behcet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Juvenile RA – esp pauciarticular (asymptomatic)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Needs close F/U</a:t>
            </a:r>
            <a:endParaRPr lang="en-CA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Malignancy</a:t>
            </a:r>
            <a:endParaRPr lang="en-CA"/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Primary ocular malignancy rare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Metastasis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Breast, lung most common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Usually localize to choroid but EOMs, optic nerve can be affected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Lymphoma, leukemia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Radiation complications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Cornea – keratitis / dryness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Lens – cataract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Optic nerve – neuropathy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Retina – vasculopathy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Chemo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Carmustine – retinal artery occlusion</a:t>
            </a:r>
            <a:endParaRPr lang="en-CA" sz="2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AIDS</a:t>
            </a:r>
            <a:endParaRPr lang="en-CA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Common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AIDS retinopathy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Cotton wool spots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CMV retinitis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Leading cause of visual loss in AIDS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Hemorrhagic necrosis of retina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More common if CD4&lt;50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Kaposi’s sarcoma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Less common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Herpes zoster, simplex, toxoplasmosis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Oculomotor dysfcn 2</a:t>
            </a:r>
            <a:r>
              <a:rPr lang="en-US" sz="2400">
                <a:cs typeface="Times New Roman" pitchFamily="18" charset="0"/>
              </a:rPr>
              <a:t>° CNS involvement</a:t>
            </a:r>
            <a:endParaRPr lang="en-US" sz="240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CA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Syphilis</a:t>
            </a:r>
            <a:endParaRPr lang="en-CA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Can cause permanent visual loss if dx and tx are delayed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Congenital vs acquired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Acute interstitial keratitis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Bilateral vs unilateral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Age 5 – 25 yrs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Pain + photophobia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Diffusely opaque cornea with </a:t>
            </a:r>
            <a:r>
              <a:rPr lang="en-US" sz="1800">
                <a:sym typeface="Symbol" pitchFamily="18" charset="2"/>
              </a:rPr>
              <a:t> V</a:t>
            </a:r>
            <a:r>
              <a:rPr lang="en-US" sz="1800" baseline="-25000">
                <a:sym typeface="Symbol" pitchFamily="18" charset="2"/>
              </a:rPr>
              <a:t>A</a:t>
            </a:r>
            <a:endParaRPr lang="en-US" sz="1800" baseline="-25000"/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Late – ghost vessels + opacities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Secondary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Pain, redness, photophobia, blurred vision, floaters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Iritis, choroiditis, and/or exudates around disc + vessels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Tertiary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Chorioretinitis and/or diffuse neuroretinitis and vascular sheathing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CA" sz="2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Others</a:t>
            </a:r>
            <a:endParaRPr lang="en-CA"/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Candidiasis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Fluffy white-yellow superficial retinal infiltrate, vitritis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Systemic </a:t>
            </a:r>
            <a:r>
              <a:rPr lang="en-US" sz="2000">
                <a:cs typeface="Times New Roman" pitchFamily="18" charset="0"/>
              </a:rPr>
              <a:t>± intravitreal ampho B</a:t>
            </a:r>
            <a:endParaRPr lang="en-US" sz="200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Herpes zoster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Varicella zoster virus – reactivation in CN V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Hutchinson sign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Ocular signs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Keratitis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Uveitis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Decreased corneal sensation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/>
              <a:t>Rare – optic neuritis, nerve palsies involving motility limitation and diplopia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Post-herpetic neuralgia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Distance Visual Acuity Testing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103438"/>
            <a:ext cx="87630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/>
              <a:t>If VA &lt; 20/400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/>
              <a:t>Reduce the distance between the pt and the chart and record the new distance (</a:t>
            </a:r>
            <a:r>
              <a:rPr lang="en-US" dirty="0" err="1"/>
              <a:t>eg</a:t>
            </a:r>
            <a:r>
              <a:rPr lang="en-US" dirty="0"/>
              <a:t>. 5/400)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/>
              <a:t>If &lt; 5/400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CF – count fingers </a:t>
            </a:r>
            <a:r>
              <a:rPr lang="en-US" dirty="0"/>
              <a:t>(include distance)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/>
              <a:t>HM </a:t>
            </a:r>
            <a:r>
              <a:rPr lang="en-US" dirty="0" smtClean="0"/>
              <a:t>– hand motion (include </a:t>
            </a:r>
            <a:r>
              <a:rPr lang="en-US" dirty="0"/>
              <a:t>distance)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LP – light perception</a:t>
            </a:r>
            <a:endParaRPr lang="en-US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NLP – no light perception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Near Visual Acuity Testing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Indicated when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Patient complains about near vision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Distance testing difficult/impossible 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US" dirty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Distance specified on each card (35cm)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Pupillary</a:t>
            </a:r>
            <a:r>
              <a:rPr lang="en-US" dirty="0"/>
              <a:t> Examination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Direct penlight into eye while patient looking at distance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US" dirty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Direct 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Constriction of </a:t>
            </a:r>
            <a:r>
              <a:rPr lang="en-US" dirty="0" err="1"/>
              <a:t>ipsilateral</a:t>
            </a:r>
            <a:r>
              <a:rPr lang="en-US" dirty="0"/>
              <a:t> eye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Consensual 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Constriction of </a:t>
            </a:r>
            <a:r>
              <a:rPr lang="en-US" dirty="0" err="1"/>
              <a:t>contralateral</a:t>
            </a:r>
            <a:r>
              <a:rPr lang="en-US" dirty="0"/>
              <a:t> eye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Ocular Motility </a:t>
            </a:r>
          </a:p>
        </p:txBody>
      </p:sp>
      <p:graphicFrame>
        <p:nvGraphicFramePr>
          <p:cNvPr id="21607" name="Group 103"/>
          <p:cNvGraphicFramePr>
            <a:graphicFrameLocks noGrp="1"/>
          </p:cNvGraphicFramePr>
          <p:nvPr>
            <p:ph type="tbl" idx="1"/>
          </p:nvPr>
        </p:nvGraphicFramePr>
        <p:xfrm>
          <a:off x="76200" y="1981200"/>
          <a:ext cx="8991600" cy="4706112"/>
        </p:xfrm>
        <a:graphic>
          <a:graphicData uri="http://schemas.openxmlformats.org/drawingml/2006/table">
            <a:tbl>
              <a:tblPr/>
              <a:tblGrid>
                <a:gridCol w="3124200"/>
                <a:gridCol w="2743200"/>
                <a:gridCol w="3124200"/>
              </a:tblGrid>
              <a:tr h="167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Rt superior rectus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Lt inferior oblique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Lt superior rectus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Rt inferior oblique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Rt lateral rectus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Lt medial rectus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Lt lateral rectus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Rt medial rectus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Rt inferior rectus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Lt superior oblique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Lt inferior rectus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Rt superior oblique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449" name="Group 6"/>
          <p:cNvGrpSpPr>
            <a:grpSpLocks/>
          </p:cNvGrpSpPr>
          <p:nvPr/>
        </p:nvGrpSpPr>
        <p:grpSpPr bwMode="auto">
          <a:xfrm>
            <a:off x="2590800" y="2438400"/>
            <a:ext cx="3200400" cy="3810000"/>
            <a:chOff x="2743200" y="2438400"/>
            <a:chExt cx="3200400" cy="3810000"/>
          </a:xfrm>
        </p:grpSpPr>
        <p:sp>
          <p:nvSpPr>
            <p:cNvPr id="18450" name="Line 104"/>
            <p:cNvSpPr>
              <a:spLocks noChangeShapeType="1"/>
            </p:cNvSpPr>
            <p:nvPr/>
          </p:nvSpPr>
          <p:spPr bwMode="auto">
            <a:xfrm>
              <a:off x="2895600" y="2438400"/>
              <a:ext cx="2895600" cy="3810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Line 105"/>
            <p:cNvSpPr>
              <a:spLocks noChangeShapeType="1"/>
            </p:cNvSpPr>
            <p:nvPr/>
          </p:nvSpPr>
          <p:spPr bwMode="auto">
            <a:xfrm flipH="1">
              <a:off x="2857500" y="2476500"/>
              <a:ext cx="2971800" cy="3733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Line 106"/>
            <p:cNvSpPr>
              <a:spLocks noChangeShapeType="1"/>
            </p:cNvSpPr>
            <p:nvPr/>
          </p:nvSpPr>
          <p:spPr bwMode="auto">
            <a:xfrm>
              <a:off x="2743200" y="4343400"/>
              <a:ext cx="320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Direct Ophthalmoscopy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0" y="2514600"/>
            <a:ext cx="9144000" cy="36115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u="sng" dirty="0" err="1"/>
              <a:t>Tropicamide</a:t>
            </a:r>
            <a:r>
              <a:rPr lang="en-US" u="sng" dirty="0"/>
              <a:t> or phenylephrine for dilation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trike="sngStrike" dirty="0"/>
              <a:t>unless shallow anterior chamber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u="sng" dirty="0"/>
              <a:t>unless under neurological evaluation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Use own OD to examine OD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Same for OS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Summary of steps in eye exam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CA" sz="2400" dirty="0" smtClean="0"/>
              <a:t>Visual Acuity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CA" sz="2400" dirty="0" err="1" smtClean="0"/>
              <a:t>Pupillary</a:t>
            </a:r>
            <a:r>
              <a:rPr lang="en-CA" sz="2400" dirty="0" smtClean="0"/>
              <a:t> examination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CA" sz="2400" dirty="0" smtClean="0"/>
              <a:t>Visual fields by confrontation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CA" sz="2400" dirty="0" err="1" smtClean="0"/>
              <a:t>Extraocular</a:t>
            </a:r>
            <a:r>
              <a:rPr lang="en-CA" sz="2400" dirty="0" smtClean="0"/>
              <a:t> movements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CA" sz="2400" dirty="0" smtClean="0"/>
              <a:t>Inspection of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CA" sz="2000" dirty="0" smtClean="0"/>
              <a:t>Lids and surrounding tissue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CA" sz="2000" dirty="0" smtClean="0"/>
              <a:t>Conjunctiva and sclera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CA" sz="2000" dirty="0" smtClean="0"/>
              <a:t>Cornea and iris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CA" sz="2400" strike="sngStrike" dirty="0" smtClean="0"/>
              <a:t>Anterior chamber depth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CA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 eaLnBrk="1" hangingPunct="1">
              <a:buFont typeface="+mj-lt"/>
              <a:buAutoNum type="arabicPeriod" startAt="7"/>
              <a:defRPr/>
            </a:pPr>
            <a:r>
              <a:rPr lang="en-CA" dirty="0" smtClean="0"/>
              <a:t>Lens clarity</a:t>
            </a:r>
          </a:p>
          <a:p>
            <a:pPr marL="514350" indent="-514350" eaLnBrk="1" hangingPunct="1">
              <a:buFont typeface="+mj-lt"/>
              <a:buAutoNum type="arabicPeriod" startAt="7"/>
              <a:defRPr/>
            </a:pPr>
            <a:r>
              <a:rPr lang="en-CA" strike="sngStrike" dirty="0" err="1" smtClean="0"/>
              <a:t>Tonometry</a:t>
            </a:r>
            <a:r>
              <a:rPr lang="en-CA" strike="sngStrike" dirty="0" smtClean="0"/>
              <a:t> </a:t>
            </a:r>
          </a:p>
          <a:p>
            <a:pPr marL="514350" indent="-514350" eaLnBrk="1" hangingPunct="1">
              <a:buFont typeface="+mj-lt"/>
              <a:buAutoNum type="arabicPeriod" startAt="7"/>
              <a:defRPr/>
            </a:pPr>
            <a:r>
              <a:rPr lang="en-CA" dirty="0" err="1" smtClean="0"/>
              <a:t>Fundus</a:t>
            </a:r>
            <a:r>
              <a:rPr lang="en-CA" dirty="0" smtClean="0"/>
              <a:t> examination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CA" dirty="0" smtClean="0"/>
              <a:t>Disc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CA" dirty="0" smtClean="0"/>
              <a:t>Macula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CA" dirty="0" smtClean="0"/>
              <a:t>Vessels 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Acute Visual Loss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2209800" cy="706437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/>
              <a:t>History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125538"/>
            <a:ext cx="4038600" cy="49672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ffectLst/>
              </a:rPr>
              <a:t>Age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ffectLst/>
              </a:rPr>
              <a:t>POH &amp; PMH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ffectLst/>
              </a:rPr>
              <a:t>Onset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ffectLst/>
              </a:rPr>
              <a:t>Duration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ffectLst/>
              </a:rPr>
              <a:t>Severity of visual loss compared to baseline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ffectLst/>
              </a:rPr>
              <a:t>Monocular vs. binocular 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ffectLst/>
              </a:rPr>
              <a:t>Any associated symptoms  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648200" y="1125538"/>
            <a:ext cx="4038600" cy="50006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>
                <a:effectLst/>
              </a:rPr>
              <a:t>Visual acuity assessment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>
                <a:effectLst/>
              </a:rPr>
              <a:t>Visual fields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err="1">
                <a:effectLst/>
              </a:rPr>
              <a:t>Pupillary</a:t>
            </a:r>
            <a:r>
              <a:rPr lang="en-US" sz="2400" dirty="0">
                <a:effectLst/>
              </a:rPr>
              <a:t> reactions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>
                <a:effectLst/>
              </a:rPr>
              <a:t>Penlight or slit lamp examination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>
                <a:effectLst/>
              </a:rPr>
              <a:t>Intraocular pressure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err="1">
                <a:effectLst/>
              </a:rPr>
              <a:t>Ophthalomoscopy</a:t>
            </a:r>
            <a:endParaRPr lang="en-US" sz="2400" dirty="0">
              <a:effectLst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400" dirty="0">
                <a:effectLst/>
              </a:rPr>
              <a:t>     - red reflex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400" dirty="0">
                <a:effectLst/>
              </a:rPr>
              <a:t>	 </a:t>
            </a:r>
            <a:r>
              <a:rPr lang="en-US" sz="2400" dirty="0" smtClean="0">
                <a:effectLst/>
              </a:rPr>
              <a:t> - </a:t>
            </a:r>
            <a:r>
              <a:rPr lang="en-US" sz="2400" dirty="0">
                <a:effectLst/>
              </a:rPr>
              <a:t>assessment of clarity of      media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400" dirty="0">
                <a:effectLst/>
              </a:rPr>
              <a:t>     - direct inspection of the </a:t>
            </a:r>
            <a:r>
              <a:rPr lang="en-US" sz="2400" dirty="0" err="1">
                <a:effectLst/>
              </a:rPr>
              <a:t>fundus</a:t>
            </a:r>
            <a:endParaRPr lang="en-US" sz="2400" dirty="0">
              <a:effectLst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sz="2000" b="1" dirty="0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4724400" y="304800"/>
            <a:ext cx="3581400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Examination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84163"/>
            <a:ext cx="8229600" cy="113347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Media Opacities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905000"/>
            <a:ext cx="5410200" cy="45815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Corneal 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edema</a:t>
            </a:r>
            <a:r>
              <a:rPr 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Ground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glass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appearance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 out: acute angle closure glaucoma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Corneal 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abrasion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Hyphema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Traumatic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spontaneous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Vitreous hemorrhage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Darkening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red reflex with clear lens, AC and cornea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Traumatic 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Retinal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neovascularization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800" dirty="0">
                <a:effectLst/>
              </a:rPr>
              <a:t>     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>
                <a:effectLst/>
              </a:rPr>
              <a:t>    </a:t>
            </a:r>
          </a:p>
        </p:txBody>
      </p:sp>
      <p:pic>
        <p:nvPicPr>
          <p:cNvPr id="25605" name="Picture 5" descr="figure11">
            <a:hlinkClick r:id="rId2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600200"/>
            <a:ext cx="4038600" cy="4525963"/>
          </a:xfrm>
        </p:spPr>
      </p:pic>
      <p:pic>
        <p:nvPicPr>
          <p:cNvPr id="25604" name="Picture 4" descr="Slid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788" y="1557338"/>
            <a:ext cx="2843212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Outline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362200"/>
            <a:ext cx="8229600" cy="41148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200" dirty="0" smtClean="0"/>
              <a:t>The </a:t>
            </a:r>
            <a:r>
              <a:rPr lang="en-US" sz="2200" dirty="0"/>
              <a:t>Eye Examination</a:t>
            </a:r>
          </a:p>
          <a:p>
            <a:pPr>
              <a:lnSpc>
                <a:spcPct val="80000"/>
              </a:lnSpc>
              <a:defRPr/>
            </a:pPr>
            <a:r>
              <a:rPr lang="en-US" sz="2200" dirty="0" smtClean="0"/>
              <a:t>Acute </a:t>
            </a:r>
            <a:r>
              <a:rPr lang="en-US" sz="2200" dirty="0"/>
              <a:t>Visual </a:t>
            </a:r>
            <a:r>
              <a:rPr lang="en-US" sz="2200" dirty="0" smtClean="0"/>
              <a:t>Loss</a:t>
            </a:r>
          </a:p>
          <a:p>
            <a:pPr>
              <a:lnSpc>
                <a:spcPct val="80000"/>
              </a:lnSpc>
              <a:defRPr/>
            </a:pPr>
            <a:r>
              <a:rPr lang="en-US" sz="2200" dirty="0" smtClean="0"/>
              <a:t>Chronic </a:t>
            </a:r>
            <a:r>
              <a:rPr lang="en-US" sz="2200" dirty="0"/>
              <a:t>Visual Loss</a:t>
            </a:r>
          </a:p>
          <a:p>
            <a:pPr>
              <a:lnSpc>
                <a:spcPct val="80000"/>
              </a:lnSpc>
              <a:defRPr/>
            </a:pPr>
            <a:r>
              <a:rPr lang="en-US" sz="2200" dirty="0" smtClean="0"/>
              <a:t>Red Eye</a:t>
            </a:r>
          </a:p>
          <a:p>
            <a:pPr>
              <a:lnSpc>
                <a:spcPct val="80000"/>
              </a:lnSpc>
              <a:defRPr/>
            </a:pPr>
            <a:r>
              <a:rPr lang="en-US" sz="2200" dirty="0" smtClean="0"/>
              <a:t>Ocular </a:t>
            </a:r>
            <a:r>
              <a:rPr lang="en-US" sz="2200" dirty="0"/>
              <a:t>and Orbital Injuries</a:t>
            </a:r>
          </a:p>
          <a:p>
            <a:pPr>
              <a:lnSpc>
                <a:spcPct val="80000"/>
              </a:lnSpc>
              <a:defRPr/>
            </a:pPr>
            <a:r>
              <a:rPr lang="en-US" sz="2200" dirty="0" smtClean="0"/>
              <a:t>Amblyopia </a:t>
            </a:r>
            <a:r>
              <a:rPr lang="en-US" sz="2200" dirty="0"/>
              <a:t>&amp; Strabismus</a:t>
            </a:r>
          </a:p>
          <a:p>
            <a:pPr>
              <a:lnSpc>
                <a:spcPct val="80000"/>
              </a:lnSpc>
              <a:defRPr/>
            </a:pPr>
            <a:r>
              <a:rPr lang="en-US" sz="2200" dirty="0" err="1" smtClean="0"/>
              <a:t>Neuro</a:t>
            </a:r>
            <a:r>
              <a:rPr lang="en-US" sz="2200" dirty="0"/>
              <a:t>-Ophthalmology</a:t>
            </a:r>
          </a:p>
          <a:p>
            <a:pPr>
              <a:lnSpc>
                <a:spcPct val="80000"/>
              </a:lnSpc>
              <a:defRPr/>
            </a:pPr>
            <a:r>
              <a:rPr lang="en-US" sz="2200" dirty="0" smtClean="0"/>
              <a:t>Ocular </a:t>
            </a:r>
            <a:r>
              <a:rPr lang="en-US" sz="2200" dirty="0"/>
              <a:t>Manifestations of Systemic Disease</a:t>
            </a:r>
          </a:p>
          <a:p>
            <a:pPr>
              <a:lnSpc>
                <a:spcPct val="80000"/>
              </a:lnSpc>
              <a:defRPr/>
            </a:pPr>
            <a:r>
              <a:rPr lang="en-US" sz="2200" dirty="0" smtClean="0"/>
              <a:t>Drugs </a:t>
            </a:r>
            <a:r>
              <a:rPr lang="en-US" sz="2200" dirty="0"/>
              <a:t>and the </a:t>
            </a:r>
            <a:r>
              <a:rPr lang="en-US" sz="2200" dirty="0" smtClean="0"/>
              <a:t>Eye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61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Retinal Diseases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7244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b="1" dirty="0">
                <a:solidFill>
                  <a:srgbClr val="FF0000"/>
                </a:solidFill>
              </a:rPr>
              <a:t>Retinal detachment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Flashes</a:t>
            </a:r>
            <a:r>
              <a:rPr lang="en-US" dirty="0"/>
              <a:t>, floaters, shade over vision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RAPD </a:t>
            </a:r>
            <a:r>
              <a:rPr lang="en-US" dirty="0"/>
              <a:t>(if extensive RD)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elevated </a:t>
            </a:r>
            <a:r>
              <a:rPr lang="en-US" dirty="0"/>
              <a:t>retina +/- folds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b="1" dirty="0">
                <a:solidFill>
                  <a:srgbClr val="FF0000"/>
                </a:solidFill>
              </a:rPr>
              <a:t>Macular disease</a:t>
            </a:r>
            <a:r>
              <a:rPr lang="en-US" sz="2800" dirty="0"/>
              <a:t>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Decreased </a:t>
            </a:r>
            <a:r>
              <a:rPr lang="en-US" dirty="0"/>
              <a:t>central vision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err="1" smtClean="0"/>
              <a:t>Metamorphopsia</a:t>
            </a:r>
            <a:endParaRPr 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 dirty="0"/>
          </a:p>
        </p:txBody>
      </p:sp>
      <p:pic>
        <p:nvPicPr>
          <p:cNvPr id="26628" name="Picture 1024"/>
          <p:cNvPicPr>
            <a:picLocks noChangeAspect="1" noChangeArrowheads="1"/>
          </p:cNvPicPr>
          <p:nvPr/>
        </p:nvPicPr>
        <p:blipFill>
          <a:blip r:embed="rId2" cstate="print"/>
          <a:srcRect l="16251" r="3751"/>
          <a:stretch>
            <a:fillRect/>
          </a:stretch>
        </p:blipFill>
        <p:spPr bwMode="auto">
          <a:xfrm>
            <a:off x="4921250" y="1600200"/>
            <a:ext cx="39941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/>
              <a:t>Central Retinal Artery Occlusion (CRAO)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4495800" cy="46958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/>
              <a:t>True ophthalmic emergency!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Sudden </a:t>
            </a:r>
            <a:r>
              <a:rPr lang="en-US" sz="2000" dirty="0"/>
              <a:t>painless </a:t>
            </a:r>
            <a:r>
              <a:rPr lang="en-US" sz="2000" dirty="0" smtClean="0"/>
              <a:t>and often </a:t>
            </a:r>
            <a:r>
              <a:rPr lang="en-US" sz="2000" dirty="0"/>
              <a:t>severe visual loss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Permanent </a:t>
            </a:r>
            <a:r>
              <a:rPr lang="en-US" sz="2000" dirty="0"/>
              <a:t>damage to the ganglion cells caused by prolonged interruption of retinal arterial blood flow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Characteristic </a:t>
            </a:r>
            <a:r>
              <a:rPr lang="en-US" sz="2000" dirty="0"/>
              <a:t>“ cherry-red spot ”</a:t>
            </a:r>
            <a:endParaRPr lang="en-US" sz="1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No </a:t>
            </a:r>
            <a:r>
              <a:rPr lang="en-US" sz="2000" dirty="0"/>
              <a:t>optic disc swelling unless there is ophthalmic or carotid artery occlusion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/>
              <a:t>Months later, pale disc due to death of ganglion cells and their axons</a:t>
            </a:r>
            <a:endParaRPr lang="en-US" sz="1400" dirty="0"/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905000"/>
            <a:ext cx="4191000" cy="35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CRAO Treatment</a:t>
            </a:r>
            <a:endParaRPr lang="en-US" sz="3200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Ocular massage: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To </a:t>
            </a:r>
            <a:r>
              <a:rPr lang="en-US" dirty="0"/>
              <a:t>dislodge a small embolus in CRA and restore circulation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Pressing </a:t>
            </a:r>
            <a:r>
              <a:rPr lang="en-US" dirty="0"/>
              <a:t>firmly for 10 seconds and then releasing for 10 seconds over a period of ~ 5 minutes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Ocular </a:t>
            </a:r>
            <a:r>
              <a:rPr lang="en-US" sz="2800" dirty="0" err="1"/>
              <a:t>hypotensives</a:t>
            </a:r>
            <a:r>
              <a:rPr lang="en-US" sz="2800" dirty="0"/>
              <a:t>, vasodilators, </a:t>
            </a:r>
            <a:r>
              <a:rPr lang="en-US" sz="2800" dirty="0" err="1"/>
              <a:t>paracentesis</a:t>
            </a:r>
            <a:r>
              <a:rPr lang="en-US" sz="2800" dirty="0"/>
              <a:t> of anterior chamber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R/O giant cell </a:t>
            </a:r>
            <a:r>
              <a:rPr lang="en-US" sz="2800" dirty="0" err="1"/>
              <a:t>arteritis</a:t>
            </a:r>
            <a:r>
              <a:rPr lang="en-US" sz="2800" dirty="0"/>
              <a:t> in elderly patient without a visible embolus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84163"/>
            <a:ext cx="8229600" cy="113347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/>
              <a:t>Branch Retinal Artery Occlusion (BRAO)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906963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Sector of the retina is opacified and vision is partially lost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Most often due to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/>
              <a:t>   embolus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Treat as CRAO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/>
              <a:t>Central Retinal Vein Occlusion (CRVO)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05000"/>
            <a:ext cx="4038600" cy="4692650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000" dirty="0" err="1"/>
              <a:t>Subacute</a:t>
            </a:r>
            <a:r>
              <a:rPr lang="en-US" sz="2000" dirty="0"/>
              <a:t> loss of vision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Disc swelling, venous engorgement, cotton-wool spots and diffuse retinal hemorrhage.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Risk factors: age, HTN, arteriosclerotic vascular disease, conditions that increase blood viscosity (</a:t>
            </a:r>
            <a:r>
              <a:rPr lang="en-US" sz="2000" dirty="0" err="1"/>
              <a:t>polycythemia</a:t>
            </a:r>
            <a:r>
              <a:rPr lang="en-US" sz="2000" dirty="0"/>
              <a:t> </a:t>
            </a:r>
            <a:r>
              <a:rPr lang="en-US" sz="2000" dirty="0" err="1"/>
              <a:t>vera</a:t>
            </a:r>
            <a:r>
              <a:rPr lang="en-US" sz="2000" dirty="0"/>
              <a:t>, sickle cell disease, lymphoma , leukemia)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Needs medical evaluation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Long term risk for </a:t>
            </a:r>
            <a:r>
              <a:rPr lang="en-US" sz="2000" dirty="0" err="1"/>
              <a:t>neovascular</a:t>
            </a:r>
            <a:r>
              <a:rPr lang="en-US" sz="2000" dirty="0"/>
              <a:t> glaucoma, so periodic </a:t>
            </a:r>
            <a:r>
              <a:rPr lang="en-US" sz="2000" dirty="0" err="1"/>
              <a:t>ophtho</a:t>
            </a:r>
            <a:r>
              <a:rPr lang="en-US" sz="2000" dirty="0"/>
              <a:t> </a:t>
            </a:r>
            <a:r>
              <a:rPr lang="en-US" sz="2000" dirty="0" err="1" smtClean="0"/>
              <a:t>exm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3494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1600200"/>
            <a:ext cx="4038600" cy="4525963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Optic Nerve Disease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11388"/>
            <a:ext cx="5051425" cy="38846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rgbClr val="FF0000"/>
                </a:solidFill>
              </a:rPr>
              <a:t>Non-</a:t>
            </a:r>
            <a:r>
              <a:rPr lang="en-US" sz="2000" dirty="0" err="1">
                <a:solidFill>
                  <a:srgbClr val="FF0000"/>
                </a:solidFill>
              </a:rPr>
              <a:t>Arteritic</a:t>
            </a:r>
            <a:r>
              <a:rPr lang="en-US" sz="2000" dirty="0">
                <a:solidFill>
                  <a:srgbClr val="FF0000"/>
                </a:solidFill>
              </a:rPr>
              <a:t> Ischemic Optic Neuropathy (NAION)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Vascular disorder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Pale, swollen disc +/– splinter hemorrhage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Loss </a:t>
            </a:r>
            <a:r>
              <a:rPr lang="en-US" sz="2000" dirty="0"/>
              <a:t>of VA , VF ( often altitudinal 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err="1">
                <a:solidFill>
                  <a:srgbClr val="FF0000"/>
                </a:solidFill>
              </a:rPr>
              <a:t>Arteritic</a:t>
            </a:r>
            <a:r>
              <a:rPr lang="en-US" sz="2000" dirty="0">
                <a:solidFill>
                  <a:srgbClr val="FF0000"/>
                </a:solidFill>
              </a:rPr>
              <a:t> Ischemic Optic Neuropathy (AION)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/>
              <a:t>Symptoms of giant cell </a:t>
            </a:r>
            <a:r>
              <a:rPr lang="en-US" sz="2000" dirty="0" err="1"/>
              <a:t>arteritis</a:t>
            </a:r>
            <a:endParaRPr lang="en-US" sz="20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/>
              <a:t>ESR, CRP, Platelets </a:t>
            </a:r>
            <a:r>
              <a:rPr lang="en-US" sz="2000" dirty="0" smtClean="0"/>
              <a:t>+/– </a:t>
            </a:r>
            <a:r>
              <a:rPr lang="en-US" sz="2000" dirty="0" err="1"/>
              <a:t>TABx</a:t>
            </a:r>
            <a:endParaRPr lang="en-US" sz="20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/>
              <a:t>Rx : systemic steroids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000" dirty="0"/>
          </a:p>
        </p:txBody>
      </p:sp>
      <p:pic>
        <p:nvPicPr>
          <p:cNvPr id="31748" name="Picture 4" descr="Slid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694363" y="2438400"/>
            <a:ext cx="3287712" cy="259715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Optic Nerve Disease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>
                <a:solidFill>
                  <a:srgbClr val="FF0000"/>
                </a:solidFill>
              </a:rPr>
              <a:t>Optic neuritis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Idiopathic </a:t>
            </a:r>
            <a:r>
              <a:rPr lang="en-US" sz="2400" dirty="0"/>
              <a:t>or associated with multiple sclerosis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Young </a:t>
            </a:r>
            <a:r>
              <a:rPr lang="en-US" sz="2400" dirty="0"/>
              <a:t>adults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Decreased </a:t>
            </a:r>
            <a:r>
              <a:rPr lang="en-US" sz="2400" dirty="0"/>
              <a:t>visual acuity and </a:t>
            </a:r>
            <a:r>
              <a:rPr lang="en-US" sz="2400" dirty="0" err="1"/>
              <a:t>colour</a:t>
            </a:r>
            <a:r>
              <a:rPr lang="en-US" sz="2400" dirty="0"/>
              <a:t> vision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RAPD</a:t>
            </a:r>
            <a:endParaRPr lang="en-US" sz="24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Pain </a:t>
            </a:r>
            <a:r>
              <a:rPr lang="en-US" sz="2400" dirty="0"/>
              <a:t>with ocular movement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Bulbar </a:t>
            </a:r>
            <a:r>
              <a:rPr lang="en-US" sz="2400" dirty="0"/>
              <a:t>(disc swelling) or </a:t>
            </a:r>
            <a:r>
              <a:rPr lang="en-US" sz="2400" dirty="0" err="1"/>
              <a:t>retrobulbar</a:t>
            </a:r>
            <a:r>
              <a:rPr lang="en-US" sz="2400" dirty="0"/>
              <a:t> (normal disc)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>
                <a:solidFill>
                  <a:srgbClr val="FF0000"/>
                </a:solidFill>
              </a:rPr>
              <a:t>Traumatic optic neuropathy</a:t>
            </a:r>
            <a:endParaRPr lang="en-US" sz="2400" dirty="0">
              <a:solidFill>
                <a:srgbClr val="FFFF00"/>
              </a:solidFill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Direct </a:t>
            </a:r>
            <a:r>
              <a:rPr lang="en-US" sz="2400" dirty="0"/>
              <a:t>trauma to optic nerve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Indirect </a:t>
            </a:r>
            <a:r>
              <a:rPr lang="en-US" sz="2400" dirty="0"/>
              <a:t>: shearing force to the vascular supply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dirty="0"/>
              <a:t> 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Visual Pathway Disorders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Hemianopia</a:t>
            </a:r>
            <a:endParaRPr lang="en-US" dirty="0">
              <a:solidFill>
                <a:srgbClr val="FF0000"/>
              </a:solidFill>
            </a:endParaRPr>
          </a:p>
          <a:p>
            <a:pPr marL="1009650" lvl="1" indent="-609600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3200" dirty="0" smtClean="0"/>
              <a:t>Causes</a:t>
            </a:r>
            <a:r>
              <a:rPr lang="en-US" sz="3200" dirty="0"/>
              <a:t>: vascular or tumors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dirty="0"/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smtClean="0">
                <a:solidFill>
                  <a:srgbClr val="FF0000"/>
                </a:solidFill>
              </a:rPr>
              <a:t>Cortical </a:t>
            </a:r>
            <a:r>
              <a:rPr lang="en-US" dirty="0">
                <a:solidFill>
                  <a:srgbClr val="FF0000"/>
                </a:solidFill>
              </a:rPr>
              <a:t>Blindness</a:t>
            </a:r>
            <a:r>
              <a:rPr lang="en-US" dirty="0"/>
              <a:t> </a:t>
            </a:r>
          </a:p>
          <a:p>
            <a:pPr marL="1009650" lvl="1" indent="-609600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sz="3200" dirty="0" smtClean="0"/>
          </a:p>
          <a:p>
            <a:pPr marL="1009650" lvl="1" indent="-609600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3200" dirty="0" smtClean="0"/>
              <a:t>Extensive </a:t>
            </a:r>
            <a:r>
              <a:rPr lang="en-US" sz="3200" dirty="0"/>
              <a:t>bilateral damage to cerebral pathways</a:t>
            </a:r>
          </a:p>
          <a:p>
            <a:pPr marL="1009650" lvl="1" indent="-609600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3200" dirty="0" smtClean="0"/>
              <a:t>Normal </a:t>
            </a:r>
            <a:r>
              <a:rPr lang="en-US" sz="3200" dirty="0" err="1"/>
              <a:t>pupillary</a:t>
            </a:r>
            <a:r>
              <a:rPr lang="en-US" sz="3200" dirty="0"/>
              <a:t> reactions and </a:t>
            </a:r>
            <a:r>
              <a:rPr lang="en-US" sz="3200" dirty="0" err="1" smtClean="0"/>
              <a:t>fundi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/>
              <a:t>Chronic Visual Loss</a:t>
            </a:r>
            <a:endParaRPr lang="en-CA" sz="2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447800"/>
            <a:ext cx="7851648" cy="18288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The Eye Examination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Introduction</a:t>
            </a:r>
            <a:endParaRPr lang="en-CA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50825" y="1981200"/>
            <a:ext cx="8642350" cy="4114800"/>
          </a:xfrm>
        </p:spPr>
        <p:txBody>
          <a:bodyPr/>
          <a:lstStyle/>
          <a:p>
            <a:pPr marL="914400" lvl="1" indent="-457200" eaLnBrk="1" hangingPunct="1">
              <a:buClr>
                <a:schemeClr val="tx1"/>
              </a:buClr>
              <a:buFontTx/>
              <a:buAutoNum type="arabicParenR"/>
              <a:defRPr/>
            </a:pPr>
            <a:r>
              <a:rPr lang="en-CA" dirty="0" smtClean="0"/>
              <a:t>Age</a:t>
            </a:r>
            <a:r>
              <a:rPr lang="en-CA" dirty="0"/>
              <a:t>-Related Macular Degeneration </a:t>
            </a:r>
          </a:p>
          <a:p>
            <a:pPr marL="914400" lvl="1" indent="-457200" eaLnBrk="1" hangingPunct="1">
              <a:buClr>
                <a:schemeClr val="tx1"/>
              </a:buClr>
              <a:buFontTx/>
              <a:buAutoNum type="arabicParenR"/>
              <a:defRPr/>
            </a:pPr>
            <a:r>
              <a:rPr lang="en-CA" dirty="0"/>
              <a:t>Cataract</a:t>
            </a:r>
          </a:p>
          <a:p>
            <a:pPr marL="914400" lvl="1" indent="-457200" eaLnBrk="1" hangingPunct="1">
              <a:buClr>
                <a:schemeClr val="tx1"/>
              </a:buClr>
              <a:buFontTx/>
              <a:buAutoNum type="arabicParenR"/>
              <a:defRPr/>
            </a:pPr>
            <a:r>
              <a:rPr lang="en-CA" dirty="0"/>
              <a:t>Glaucoma</a:t>
            </a:r>
          </a:p>
          <a:p>
            <a:pPr marL="914400" lvl="1" indent="-457200" eaLnBrk="1" hangingPunct="1">
              <a:buClr>
                <a:schemeClr val="tx1"/>
              </a:buClr>
              <a:buFontTx/>
              <a:buAutoNum type="arabicParenR"/>
              <a:defRPr/>
            </a:pPr>
            <a:r>
              <a:rPr lang="en-CA" dirty="0"/>
              <a:t>Diabetes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Introduction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According to WHO estimates, the most common causes of blindness around the world in 2002 were:</a:t>
            </a:r>
          </a:p>
          <a:p>
            <a:pPr marL="1371600" lvl="2" indent="-457200" eaLnBrk="1" hangingPunct="1">
              <a:buFont typeface="+mj-lt"/>
              <a:buAutoNum type="arabicPeriod"/>
              <a:defRPr/>
            </a:pPr>
            <a:r>
              <a:rPr lang="en-US" dirty="0" smtClean="0"/>
              <a:t>cataracts (47.9%)</a:t>
            </a:r>
          </a:p>
          <a:p>
            <a:pPr marL="1371600" lvl="2" indent="-457200" eaLnBrk="1" hangingPunct="1">
              <a:buFont typeface="+mj-lt"/>
              <a:buAutoNum type="arabicPeriod"/>
              <a:defRPr/>
            </a:pPr>
            <a:r>
              <a:rPr lang="en-US" dirty="0" smtClean="0"/>
              <a:t>glaucoma (12.3%)</a:t>
            </a:r>
          </a:p>
          <a:p>
            <a:pPr marL="1371600" lvl="2" indent="-457200" eaLnBrk="1" hangingPunct="1">
              <a:buFont typeface="+mj-lt"/>
              <a:buAutoNum type="arabicPeriod"/>
              <a:defRPr/>
            </a:pPr>
            <a:r>
              <a:rPr lang="en-US" dirty="0" smtClean="0"/>
              <a:t>age-related macular degeneration (8.7%)</a:t>
            </a:r>
          </a:p>
          <a:p>
            <a:pPr marL="1371600" lvl="2" indent="-457200" eaLnBrk="1" hangingPunct="1">
              <a:buFont typeface="+mj-lt"/>
              <a:buAutoNum type="arabicPeriod"/>
              <a:defRPr/>
            </a:pPr>
            <a:r>
              <a:rPr lang="en-US" dirty="0" smtClean="0"/>
              <a:t>corneal opacity (5.1%)</a:t>
            </a:r>
          </a:p>
          <a:p>
            <a:pPr marL="1371600" lvl="2" indent="-457200" eaLnBrk="1" hangingPunct="1">
              <a:buFont typeface="+mj-lt"/>
              <a:buAutoNum type="arabicPeriod"/>
              <a:defRPr/>
            </a:pPr>
            <a:r>
              <a:rPr lang="en-US" dirty="0" smtClean="0"/>
              <a:t>diabetic retinopathy (4.8%)</a:t>
            </a:r>
          </a:p>
          <a:p>
            <a:pPr marL="1371600" lvl="2" indent="-457200" eaLnBrk="1" hangingPunct="1">
              <a:buFont typeface="+mj-lt"/>
              <a:buAutoNum type="arabicPeriod"/>
              <a:defRPr/>
            </a:pPr>
            <a:r>
              <a:rPr lang="en-US" dirty="0" smtClean="0"/>
              <a:t>childhood blindness (3.9%)</a:t>
            </a:r>
          </a:p>
          <a:p>
            <a:pPr marL="1371600" lvl="2" indent="-457200" eaLnBrk="1" hangingPunct="1">
              <a:buFont typeface="+mj-lt"/>
              <a:buAutoNum type="arabicPeriod"/>
              <a:defRPr/>
            </a:pPr>
            <a:r>
              <a:rPr lang="en-US" dirty="0" smtClean="0"/>
              <a:t>trachoma (3.6%)</a:t>
            </a:r>
          </a:p>
          <a:p>
            <a:pPr marL="1371600" lvl="2" indent="-457200" eaLnBrk="1" hangingPunct="1">
              <a:buFont typeface="+mj-lt"/>
              <a:buAutoNum type="arabicPeriod"/>
              <a:defRPr/>
            </a:pPr>
            <a:r>
              <a:rPr lang="en-US" dirty="0" err="1" smtClean="0"/>
              <a:t>onchocerciasis</a:t>
            </a:r>
            <a:r>
              <a:rPr lang="en-US" dirty="0" smtClean="0"/>
              <a:t> (0.8%)</a:t>
            </a:r>
            <a:endParaRPr lang="en-US" sz="2000" dirty="0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Glaucoma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Classification: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Open-angle glaucoma vs. angle-closure glaucoma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Primary vs. Secondary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dirty="0"/>
          </a:p>
        </p:txBody>
      </p:sp>
      <p:pic>
        <p:nvPicPr>
          <p:cNvPr id="4" name="Picture 4" descr="aq_flo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3382963"/>
            <a:ext cx="4930775" cy="32496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Glaucoma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24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Risk factors: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Old age	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Myopia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Systemic </a:t>
            </a:r>
            <a:r>
              <a:rPr lang="en-CA" dirty="0" smtClean="0"/>
              <a:t>Hypertension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Family History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High IOP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Smoking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Glaucoma Evaluation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Complete history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Complete examination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IOP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err="1" smtClean="0"/>
              <a:t>Gonioscopy</a:t>
            </a:r>
            <a:endParaRPr lang="en-CA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Optic disc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Visual Fields</a:t>
            </a:r>
            <a:endParaRPr lang="en-CA" dirty="0"/>
          </a:p>
        </p:txBody>
      </p:sp>
      <p:pic>
        <p:nvPicPr>
          <p:cNvPr id="4" name="Picture 4" descr="cuping_photos_cu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876800"/>
            <a:ext cx="2736850" cy="1814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5" descr="goni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8113" y="1905000"/>
            <a:ext cx="3743325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 descr="OAG-VF-Normal_C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572000"/>
            <a:ext cx="2160588" cy="2109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 descr="Glaucoma-V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4572000"/>
            <a:ext cx="2179638" cy="2095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Glaucoma Therapy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Medical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Laser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Surgical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en-CA" dirty="0" smtClean="0"/>
              <a:t>Surgical</a:t>
            </a:r>
            <a:endParaRPr lang="en-CA" dirty="0"/>
          </a:p>
          <a:p>
            <a:pPr>
              <a:buFont typeface="Wingdings" pitchFamily="2" charset="2"/>
              <a:buChar char="n"/>
              <a:defRPr/>
            </a:pPr>
            <a:r>
              <a:rPr lang="en-CA" dirty="0" err="1"/>
              <a:t>Cyclodestructive</a:t>
            </a:r>
            <a:r>
              <a:rPr lang="en-CA" dirty="0"/>
              <a:t> procedures</a:t>
            </a:r>
          </a:p>
          <a:p>
            <a:pPr marL="0" indent="0" eaLnBrk="1" hangingPunct="1">
              <a:buNone/>
              <a:defRPr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Cataract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err="1" smtClean="0"/>
              <a:t>Opacification</a:t>
            </a:r>
            <a:r>
              <a:rPr lang="en-CA" dirty="0" smtClean="0"/>
              <a:t> of the lens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Congenital vs. acquired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Often age-related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Different forms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Nuclear, cortical, PSCC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Very successful surgery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dirty="0"/>
          </a:p>
        </p:txBody>
      </p:sp>
      <p:pic>
        <p:nvPicPr>
          <p:cNvPr id="4" name="Picture 5" descr="cat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3638" y="1752600"/>
            <a:ext cx="40259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Cataract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History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Ocular Examination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Others: A-scan, ± B-scan , ± PAM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Treatment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Surgical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Excision and IOL implantation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0000" t="12875" r="20000" b="15816"/>
          <a:stretch>
            <a:fillRect/>
          </a:stretch>
        </p:blipFill>
        <p:spPr bwMode="auto">
          <a:xfrm>
            <a:off x="7010400" y="1752600"/>
            <a:ext cx="19050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CA" dirty="0" smtClean="0"/>
              <a:t>Age-Related Macular Degeneration (ARMD)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Two types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sz="3200" dirty="0" smtClean="0"/>
              <a:t>Wet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CA" sz="2800" dirty="0" err="1" smtClean="0"/>
              <a:t>Choroidal</a:t>
            </a:r>
            <a:r>
              <a:rPr lang="en-CA" sz="2800" dirty="0" smtClean="0"/>
              <a:t> </a:t>
            </a:r>
            <a:r>
              <a:rPr lang="en-CA" sz="2800" dirty="0" err="1" smtClean="0"/>
              <a:t>Neovascularization</a:t>
            </a:r>
            <a:endParaRPr lang="en-CA" sz="2800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sz="3200" dirty="0" smtClean="0"/>
              <a:t>Dry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CA" sz="2800" dirty="0" err="1" smtClean="0"/>
              <a:t>Drusen</a:t>
            </a:r>
            <a:endParaRPr lang="en-CA" sz="2800" dirty="0" smtClean="0"/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CA" sz="2800" dirty="0" smtClean="0"/>
              <a:t>RPE changes (atrophy, hyperplasia)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err="1" smtClean="0"/>
              <a:t>Neovascular</a:t>
            </a:r>
            <a:r>
              <a:rPr lang="en-CA" dirty="0" smtClean="0"/>
              <a:t> / Wet ARMD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CNV – </a:t>
            </a:r>
            <a:r>
              <a:rPr lang="en-CA" dirty="0" err="1" smtClean="0"/>
              <a:t>choroidal</a:t>
            </a:r>
            <a:r>
              <a:rPr lang="en-CA" dirty="0" smtClean="0"/>
              <a:t> </a:t>
            </a:r>
            <a:r>
              <a:rPr lang="en-CA" dirty="0" err="1" smtClean="0"/>
              <a:t>neovastcularization</a:t>
            </a:r>
            <a:endParaRPr lang="en-CA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Leaks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Bleeds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Severe visual loss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Treatment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Laser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Injections of anti-VEGF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/>
          <p:cNvSpPr>
            <a:spLocks noGrp="1" noRot="1" noChangeArrowheads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dirty="0"/>
              <a:t>Anatomy</a:t>
            </a:r>
          </a:p>
        </p:txBody>
      </p:sp>
      <p:pic>
        <p:nvPicPr>
          <p:cNvPr id="8197" name="Picture 5" descr="eye_G02_anatomy_label_600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2133600"/>
            <a:ext cx="70866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202" name="Picture 10" descr="eye anatomy"/>
          <p:cNvPicPr>
            <a:picLocks noChangeAspect="1" noChangeArrowheads="1"/>
          </p:cNvPicPr>
          <p:nvPr/>
        </p:nvPicPr>
        <p:blipFill>
          <a:blip r:embed="rId5" cstate="print"/>
          <a:srcRect t="63788" r="12903"/>
          <a:stretch>
            <a:fillRect/>
          </a:stretch>
        </p:blipFill>
        <p:spPr bwMode="auto">
          <a:xfrm>
            <a:off x="4191000" y="76200"/>
            <a:ext cx="4114800" cy="1962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noamd_F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575" y="152400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4" descr="wetam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0138" y="152400"/>
            <a:ext cx="3570287" cy="357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6" descr="amsler_abnorma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8963" y="3886200"/>
            <a:ext cx="20510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 descr="amsl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3513" y="3962400"/>
            <a:ext cx="2043112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Dry ARMD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87350" y="1447800"/>
            <a:ext cx="40386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err="1" smtClean="0"/>
              <a:t>Drusen</a:t>
            </a:r>
            <a:endParaRPr lang="en-US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No </a:t>
            </a:r>
            <a:r>
              <a:rPr lang="en-US" dirty="0" err="1" smtClean="0"/>
              <a:t>neovascular</a:t>
            </a:r>
            <a:r>
              <a:rPr lang="en-US" dirty="0" smtClean="0"/>
              <a:t> membrane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Atrophy of the RPE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dirty="0"/>
          </a:p>
        </p:txBody>
      </p:sp>
      <p:pic>
        <p:nvPicPr>
          <p:cNvPr id="4813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4762" r="5714"/>
          <a:stretch>
            <a:fillRect/>
          </a:stretch>
        </p:blipFill>
        <p:spPr>
          <a:xfrm>
            <a:off x="463550" y="3633788"/>
            <a:ext cx="3886200" cy="3224212"/>
          </a:xfrm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7550" y="3614738"/>
            <a:ext cx="4305300" cy="324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3"/>
          <p:cNvSpPr txBox="1">
            <a:spLocks/>
          </p:cNvSpPr>
          <p:nvPr/>
        </p:nvSpPr>
        <p:spPr bwMode="auto">
          <a:xfrm>
            <a:off x="4660900" y="1447800"/>
            <a:ext cx="4038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800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Treat with </a:t>
            </a:r>
            <a:r>
              <a:rPr lang="en-US" sz="2800" kern="0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Vitamins (!)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kern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Vit</a:t>
            </a:r>
            <a:r>
              <a:rPr lang="en-US" sz="2400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 C &amp; E, β-carotene, minerals (cupric oxide &amp; zinc oxide) 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Omega-3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endParaRPr lang="en-US" sz="2400" kern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endParaRPr lang="en-US" sz="2400" kern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endParaRPr lang="en-US" sz="2400" kern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The Red Eye</a:t>
            </a:r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DDx Red Eye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/>
              <a:t>Acute angle closure glaucoma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err="1"/>
              <a:t>Iritis</a:t>
            </a:r>
            <a:r>
              <a:rPr lang="en-US" sz="1800" dirty="0"/>
              <a:t> or </a:t>
            </a:r>
            <a:r>
              <a:rPr lang="en-US" sz="1800" dirty="0" err="1"/>
              <a:t>iridocyclitis</a:t>
            </a:r>
            <a:endParaRPr lang="en-US" sz="1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/>
              <a:t>Herpes simplex </a:t>
            </a:r>
            <a:r>
              <a:rPr lang="en-US" sz="1800" dirty="0" err="1"/>
              <a:t>keratitis</a:t>
            </a:r>
            <a:endParaRPr lang="en-US" sz="1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/>
              <a:t>Conjunctivitis (bacterial, viral, allergic, </a:t>
            </a:r>
            <a:r>
              <a:rPr lang="en-US" sz="1800" dirty="0" err="1"/>
              <a:t>irritative</a:t>
            </a:r>
            <a:r>
              <a:rPr lang="en-US" sz="1800" dirty="0"/>
              <a:t>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err="1"/>
              <a:t>Episcleritis</a:t>
            </a:r>
            <a:endParaRPr lang="en-US" sz="1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/>
              <a:t>Soft contact lens associated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err="1"/>
              <a:t>Scleritis</a:t>
            </a:r>
            <a:endParaRPr lang="en-US" sz="1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err="1"/>
              <a:t>Adnexal</a:t>
            </a:r>
            <a:r>
              <a:rPr lang="en-US" sz="1800" dirty="0"/>
              <a:t> Disease (</a:t>
            </a:r>
            <a:r>
              <a:rPr lang="en-US" sz="1800" dirty="0" err="1"/>
              <a:t>dacryocystitis</a:t>
            </a:r>
            <a:r>
              <a:rPr lang="en-US" sz="1800" dirty="0"/>
              <a:t>, </a:t>
            </a:r>
            <a:r>
              <a:rPr lang="en-US" sz="1800" dirty="0" err="1"/>
              <a:t>stye</a:t>
            </a:r>
            <a:r>
              <a:rPr lang="en-US" sz="1800" dirty="0"/>
              <a:t>, </a:t>
            </a:r>
            <a:r>
              <a:rPr lang="en-US" sz="1800" dirty="0" err="1"/>
              <a:t>blepharitis</a:t>
            </a:r>
            <a:r>
              <a:rPr lang="en-US" sz="1800" dirty="0"/>
              <a:t>, lid lesions, thyroid..)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err="1"/>
              <a:t>Subconjunctival</a:t>
            </a:r>
            <a:r>
              <a:rPr lang="en-US" sz="1800" dirty="0"/>
              <a:t> hemorrhage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err="1"/>
              <a:t>Pterygium</a:t>
            </a:r>
            <a:endParaRPr lang="en-US" sz="1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 err="1"/>
              <a:t>Keratoconjunctivitis</a:t>
            </a:r>
            <a:r>
              <a:rPr lang="en-US" sz="1800" dirty="0"/>
              <a:t> </a:t>
            </a:r>
            <a:r>
              <a:rPr lang="en-US" sz="1800" dirty="0" err="1"/>
              <a:t>sicca</a:t>
            </a:r>
            <a:endParaRPr lang="en-US" sz="1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/>
              <a:t>Abrasions or foreign bodies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/>
              <a:t>Corneal ulcer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 dirty="0"/>
              <a:t>2’ to abnormal lid function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endParaRPr lang="en-US" sz="1800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THINK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Anatomy “front to back”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Acute vs. chronic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Visually threatening?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History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Onset? Sudden? Progressive? Constant?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Family/friends with red eye?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Using meds in eye?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Trauma?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Recent eye surgery?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Contact lens wearer?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Recent URTI?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Decreased VA? Pain? Discharge? Itching? Photophobia? Eye rubbing?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Other symptoms?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Red Eye: Symptoms 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*Decreased VA (i</a:t>
            </a:r>
            <a:r>
              <a:rPr lang="en-US" sz="2400" dirty="0"/>
              <a:t>nflamed cornea, </a:t>
            </a:r>
            <a:r>
              <a:rPr lang="en-US" sz="2400" dirty="0" err="1"/>
              <a:t>iridocyclitis</a:t>
            </a:r>
            <a:r>
              <a:rPr lang="en-US" sz="2400" dirty="0"/>
              <a:t>, acute glaucoma)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*Pain (</a:t>
            </a:r>
            <a:r>
              <a:rPr lang="en-US" sz="2800" dirty="0" err="1"/>
              <a:t>k</a:t>
            </a:r>
            <a:r>
              <a:rPr lang="en-US" sz="2400" dirty="0" err="1"/>
              <a:t>eratitis</a:t>
            </a:r>
            <a:r>
              <a:rPr lang="en-US" sz="2400" dirty="0"/>
              <a:t>, ulcer, </a:t>
            </a:r>
            <a:r>
              <a:rPr lang="en-US" sz="2400" dirty="0" err="1"/>
              <a:t>iridocyclitis</a:t>
            </a:r>
            <a:r>
              <a:rPr lang="en-US" sz="2400" dirty="0"/>
              <a:t>, acute glaucoma)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*Photophobia (</a:t>
            </a:r>
            <a:r>
              <a:rPr lang="en-US" sz="2400" dirty="0" err="1"/>
              <a:t>iritis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*Colored halos (</a:t>
            </a:r>
            <a:r>
              <a:rPr lang="en-US" sz="2400" dirty="0"/>
              <a:t>acute glaucoma)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  Discharge (</a:t>
            </a:r>
            <a:r>
              <a:rPr lang="en-US" sz="2400" dirty="0"/>
              <a:t>conj. or lid inflammation, corneal ulcer)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dirty="0"/>
              <a:t>Purulent/</a:t>
            </a:r>
            <a:r>
              <a:rPr lang="en-US" dirty="0" err="1"/>
              <a:t>mucopurulent</a:t>
            </a:r>
            <a:r>
              <a:rPr lang="en-US" dirty="0"/>
              <a:t>: Bacterial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dirty="0"/>
              <a:t>Watery: Viral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dirty="0"/>
              <a:t>Scant, white, stringy: allergy, dry eyes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  Itching </a:t>
            </a:r>
            <a:r>
              <a:rPr lang="en-US" sz="2800" dirty="0">
                <a:sym typeface="Wingdings" pitchFamily="2" charset="2"/>
              </a:rPr>
              <a:t>(</a:t>
            </a:r>
            <a:r>
              <a:rPr lang="en-US" sz="2400" dirty="0"/>
              <a:t>allergy)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dirty="0"/>
              <a:t>* can indicate serious ocular </a:t>
            </a:r>
            <a:r>
              <a:rPr lang="en-US" sz="2400" dirty="0" smtClean="0"/>
              <a:t>disease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Physical Exam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Vision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Pupil asymmetry or irregularity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Inspect: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pattern of redness (heme, injection, ciliary flush)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Amount &amp; type of discharge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Corneal opacities or irregularities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AC shallow? Hypopyon? Hyphema?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Fluorescein staining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IOP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Proptosis? Lid abnormality? Limitation EOM?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Red Eye: Signs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419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*</a:t>
            </a:r>
            <a:r>
              <a:rPr lang="en-US" sz="2400" dirty="0" err="1"/>
              <a:t>Ciliary</a:t>
            </a:r>
            <a:r>
              <a:rPr lang="en-US" sz="2400" dirty="0"/>
              <a:t> flush</a:t>
            </a:r>
            <a:r>
              <a:rPr lang="en-US" sz="2000" dirty="0"/>
              <a:t> (corneal inflammation, </a:t>
            </a:r>
            <a:r>
              <a:rPr lang="en-US" sz="2000" dirty="0" err="1"/>
              <a:t>iridocyclitis</a:t>
            </a:r>
            <a:r>
              <a:rPr lang="en-US" sz="2000" dirty="0"/>
              <a:t>, acute glaucoma)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err="1" smtClean="0"/>
              <a:t>Conjuctival</a:t>
            </a:r>
            <a:r>
              <a:rPr lang="en-US" sz="2400" dirty="0" smtClean="0"/>
              <a:t> </a:t>
            </a:r>
            <a:r>
              <a:rPr lang="en-US" sz="2400" dirty="0"/>
              <a:t>hyperemia</a:t>
            </a:r>
            <a:r>
              <a:rPr lang="en-US" sz="2000" dirty="0"/>
              <a:t> (nonspecific sign)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*Corneal </a:t>
            </a:r>
            <a:r>
              <a:rPr lang="en-US" sz="2400" dirty="0" err="1"/>
              <a:t>opacification</a:t>
            </a:r>
            <a:r>
              <a:rPr lang="en-US" sz="2400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iritis</a:t>
            </a:r>
            <a:r>
              <a:rPr lang="en-US" sz="2000" dirty="0"/>
              <a:t>, corneal edema, acute glaucoma, </a:t>
            </a:r>
            <a:r>
              <a:rPr lang="en-US" sz="2000" dirty="0" err="1"/>
              <a:t>keratitis</a:t>
            </a:r>
            <a:r>
              <a:rPr lang="en-US" sz="2000" dirty="0"/>
              <a:t>,                                                                                                      ulcer)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*Corneal epithelial disruption </a:t>
            </a:r>
            <a:r>
              <a:rPr lang="en-US" sz="2000" dirty="0"/>
              <a:t>(corneal inflammation, abrasion)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*Pupil abnormality (</a:t>
            </a:r>
            <a:r>
              <a:rPr lang="en-US" sz="2000" dirty="0" err="1"/>
              <a:t>iridocyclitis</a:t>
            </a:r>
            <a:r>
              <a:rPr lang="en-US" sz="2000" dirty="0"/>
              <a:t>, acute glaucoma)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*Shallow AC (</a:t>
            </a:r>
            <a:r>
              <a:rPr lang="en-US" sz="2000" dirty="0"/>
              <a:t>acute angle closure glaucoma)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*Elevated IOP </a:t>
            </a:r>
            <a:r>
              <a:rPr lang="en-US" sz="2000" dirty="0"/>
              <a:t>(</a:t>
            </a:r>
            <a:r>
              <a:rPr lang="en-US" sz="2000" dirty="0" err="1"/>
              <a:t>iritis</a:t>
            </a:r>
            <a:r>
              <a:rPr lang="en-US" sz="2000" dirty="0"/>
              <a:t>, acute glaucoma)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*</a:t>
            </a:r>
            <a:r>
              <a:rPr lang="en-US" sz="2400" dirty="0" err="1"/>
              <a:t>Proptosis</a:t>
            </a:r>
            <a:r>
              <a:rPr lang="en-US" sz="2400" dirty="0"/>
              <a:t> </a:t>
            </a:r>
            <a:r>
              <a:rPr lang="en-US" sz="2000" dirty="0"/>
              <a:t>(thyroid disease, orbital or cavernous sinus mass, infection)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 err="1" smtClean="0"/>
              <a:t>Preauricular</a:t>
            </a:r>
            <a:r>
              <a:rPr lang="en-US" sz="2400" dirty="0" smtClean="0"/>
              <a:t> </a:t>
            </a:r>
            <a:r>
              <a:rPr lang="en-US" sz="2400" dirty="0"/>
              <a:t>LN </a:t>
            </a:r>
            <a:r>
              <a:rPr lang="en-US" sz="2000" dirty="0"/>
              <a:t>(viral conjunctivitis, </a:t>
            </a:r>
            <a:r>
              <a:rPr lang="en-US" sz="2000" dirty="0" err="1"/>
              <a:t>Parinaud’s</a:t>
            </a:r>
            <a:r>
              <a:rPr lang="en-US" sz="2000" dirty="0"/>
              <a:t> </a:t>
            </a:r>
            <a:r>
              <a:rPr lang="en-US" sz="2000" dirty="0" err="1"/>
              <a:t>oculoglandular</a:t>
            </a:r>
            <a:r>
              <a:rPr lang="en-US" sz="2000" dirty="0"/>
              <a:t> syndrome)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dirty="0"/>
              <a:t>* can indicate serious ocular disease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Group 2"/>
          <p:cNvGrpSpPr>
            <a:grpSpLocks/>
          </p:cNvGrpSpPr>
          <p:nvPr/>
        </p:nvGrpSpPr>
        <p:grpSpPr bwMode="auto">
          <a:xfrm>
            <a:off x="2667000" y="4191000"/>
            <a:ext cx="762000" cy="827088"/>
            <a:chOff x="-3" y="-3"/>
            <a:chExt cx="4326" cy="2406"/>
          </a:xfrm>
        </p:grpSpPr>
        <p:grpSp>
          <p:nvGrpSpPr>
            <p:cNvPr id="55307" name="Group 3"/>
            <p:cNvGrpSpPr>
              <a:grpSpLocks/>
            </p:cNvGrpSpPr>
            <p:nvPr/>
          </p:nvGrpSpPr>
          <p:grpSpPr bwMode="auto">
            <a:xfrm>
              <a:off x="0" y="0"/>
              <a:ext cx="4320" cy="2400"/>
              <a:chOff x="0" y="0"/>
              <a:chExt cx="4320" cy="2400"/>
            </a:xfrm>
          </p:grpSpPr>
          <p:sp>
            <p:nvSpPr>
              <p:cNvPr id="55309" name="Rectangle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20" cy="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sz="2400">
                    <a:latin typeface="Times New Roman" pitchFamily="18" charset="0"/>
                  </a:rPr>
                  <a:t>                                                             </a:t>
                </a:r>
              </a:p>
            </p:txBody>
          </p:sp>
          <p:sp>
            <p:nvSpPr>
              <p:cNvPr id="55310" name="Rectangle 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20" cy="24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55308" name="Rectangle 6"/>
            <p:cNvSpPr>
              <a:spLocks noChangeArrowheads="1"/>
            </p:cNvSpPr>
            <p:nvPr/>
          </p:nvSpPr>
          <p:spPr bwMode="auto">
            <a:xfrm>
              <a:off x="-3" y="-3"/>
              <a:ext cx="4326" cy="2406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pic>
        <p:nvPicPr>
          <p:cNvPr id="84999" name="Picture 7" descr="diffscleritis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"/>
            <a:ext cx="3429000" cy="25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5300" name="WordArt 8"/>
          <p:cNvSpPr>
            <a:spLocks noChangeArrowheads="1" noChangeShapeType="1" noTextEdit="1"/>
          </p:cNvSpPr>
          <p:nvPr/>
        </p:nvSpPr>
        <p:spPr bwMode="auto">
          <a:xfrm>
            <a:off x="1466850" y="2819400"/>
            <a:ext cx="11049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6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Scleritis</a:t>
            </a:r>
          </a:p>
        </p:txBody>
      </p:sp>
      <p:sp>
        <p:nvSpPr>
          <p:cNvPr id="55301" name="WordArt 9"/>
          <p:cNvSpPr>
            <a:spLocks noChangeArrowheads="1" noChangeShapeType="1" noTextEdit="1"/>
          </p:cNvSpPr>
          <p:nvPr/>
        </p:nvSpPr>
        <p:spPr bwMode="auto">
          <a:xfrm>
            <a:off x="6015038" y="2819400"/>
            <a:ext cx="1295400" cy="371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Episcleritis</a:t>
            </a:r>
          </a:p>
        </p:txBody>
      </p:sp>
      <p:sp>
        <p:nvSpPr>
          <p:cNvPr id="55302" name="WordArt 10"/>
          <p:cNvSpPr>
            <a:spLocks noChangeArrowheads="1" noChangeShapeType="1" noTextEdit="1"/>
          </p:cNvSpPr>
          <p:nvPr/>
        </p:nvSpPr>
        <p:spPr bwMode="auto">
          <a:xfrm>
            <a:off x="800100" y="6248400"/>
            <a:ext cx="24384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HSV Keratitis</a:t>
            </a:r>
          </a:p>
        </p:txBody>
      </p:sp>
      <p:sp>
        <p:nvSpPr>
          <p:cNvPr id="55303" name="WordArt 11"/>
          <p:cNvSpPr>
            <a:spLocks noChangeArrowheads="1" noChangeShapeType="1" noTextEdit="1"/>
          </p:cNvSpPr>
          <p:nvPr/>
        </p:nvSpPr>
        <p:spPr bwMode="auto">
          <a:xfrm>
            <a:off x="4881563" y="6248400"/>
            <a:ext cx="356235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Corneal Ulcer with hypopyon</a:t>
            </a:r>
          </a:p>
        </p:txBody>
      </p:sp>
      <p:pic>
        <p:nvPicPr>
          <p:cNvPr id="85004" name="Picture 12" descr="pic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52400"/>
            <a:ext cx="3124200" cy="2570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5005" name="Picture 13" descr="pic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241675"/>
            <a:ext cx="3200400" cy="28178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5008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352800"/>
            <a:ext cx="3724275" cy="2733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"/>
          <p:cNvGrpSpPr>
            <a:grpSpLocks/>
          </p:cNvGrpSpPr>
          <p:nvPr/>
        </p:nvGrpSpPr>
        <p:grpSpPr bwMode="auto">
          <a:xfrm>
            <a:off x="1914525" y="4343400"/>
            <a:ext cx="1209675" cy="701675"/>
            <a:chOff x="-3" y="-3"/>
            <a:chExt cx="4326" cy="2406"/>
          </a:xfrm>
        </p:grpSpPr>
        <p:grpSp>
          <p:nvGrpSpPr>
            <p:cNvPr id="56330" name="Group 3"/>
            <p:cNvGrpSpPr>
              <a:grpSpLocks/>
            </p:cNvGrpSpPr>
            <p:nvPr/>
          </p:nvGrpSpPr>
          <p:grpSpPr bwMode="auto">
            <a:xfrm>
              <a:off x="0" y="0"/>
              <a:ext cx="4320" cy="2400"/>
              <a:chOff x="0" y="0"/>
              <a:chExt cx="4320" cy="2400"/>
            </a:xfrm>
          </p:grpSpPr>
          <p:sp>
            <p:nvSpPr>
              <p:cNvPr id="56332" name="Rectangle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20" cy="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sz="2400">
                    <a:latin typeface="Times New Roman" pitchFamily="18" charset="0"/>
                  </a:rPr>
                  <a:t>                                               </a:t>
                </a:r>
              </a:p>
            </p:txBody>
          </p:sp>
          <p:sp>
            <p:nvSpPr>
              <p:cNvPr id="56333" name="Rectangle 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20" cy="24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56331" name="Rectangle 6"/>
            <p:cNvSpPr>
              <a:spLocks noChangeArrowheads="1"/>
            </p:cNvSpPr>
            <p:nvPr/>
          </p:nvSpPr>
          <p:spPr bwMode="auto">
            <a:xfrm>
              <a:off x="-3" y="-3"/>
              <a:ext cx="4326" cy="2406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pic>
        <p:nvPicPr>
          <p:cNvPr id="86023" name="Picture 7" descr="conjhem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"/>
            <a:ext cx="3429000" cy="25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6024" name="Picture 8" descr="hyphema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5375" y="304800"/>
            <a:ext cx="3352800" cy="253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325" name="WordArt 9"/>
          <p:cNvSpPr>
            <a:spLocks noChangeArrowheads="1" noChangeShapeType="1" noTextEdit="1"/>
          </p:cNvSpPr>
          <p:nvPr/>
        </p:nvSpPr>
        <p:spPr bwMode="auto">
          <a:xfrm>
            <a:off x="1190625" y="2933700"/>
            <a:ext cx="2466975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Subconj hemorrhage</a:t>
            </a:r>
          </a:p>
        </p:txBody>
      </p:sp>
      <p:sp>
        <p:nvSpPr>
          <p:cNvPr id="56326" name="WordArt 10"/>
          <p:cNvSpPr>
            <a:spLocks noChangeArrowheads="1" noChangeShapeType="1" noTextEdit="1"/>
          </p:cNvSpPr>
          <p:nvPr/>
        </p:nvSpPr>
        <p:spPr bwMode="auto">
          <a:xfrm>
            <a:off x="6019800" y="2933700"/>
            <a:ext cx="11430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Hyphema</a:t>
            </a:r>
          </a:p>
        </p:txBody>
      </p:sp>
      <p:sp>
        <p:nvSpPr>
          <p:cNvPr id="56327" name="WordArt 11"/>
          <p:cNvSpPr>
            <a:spLocks noChangeArrowheads="1" noChangeShapeType="1" noTextEdit="1"/>
          </p:cNvSpPr>
          <p:nvPr/>
        </p:nvSpPr>
        <p:spPr bwMode="auto">
          <a:xfrm>
            <a:off x="1895475" y="6324600"/>
            <a:ext cx="5343525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Corneal abrasion with &amp; without fluorescein</a:t>
            </a:r>
          </a:p>
        </p:txBody>
      </p:sp>
      <p:pic>
        <p:nvPicPr>
          <p:cNvPr id="86028" name="Picture 12" descr="pic 3"/>
          <p:cNvPicPr>
            <a:picLocks noChangeAspect="1" noChangeArrowheads="1"/>
          </p:cNvPicPr>
          <p:nvPr/>
        </p:nvPicPr>
        <p:blipFill>
          <a:blip r:embed="rId4" cstate="print"/>
          <a:srcRect r="51895"/>
          <a:stretch>
            <a:fillRect/>
          </a:stretch>
        </p:blipFill>
        <p:spPr bwMode="auto">
          <a:xfrm>
            <a:off x="685800" y="3495675"/>
            <a:ext cx="3505200" cy="267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pic 3"/>
          <p:cNvPicPr>
            <a:picLocks noChangeAspect="1" noChangeArrowheads="1"/>
          </p:cNvPicPr>
          <p:nvPr/>
        </p:nvPicPr>
        <p:blipFill>
          <a:blip r:embed="rId4" cstate="print"/>
          <a:srcRect l="53333"/>
          <a:stretch>
            <a:fillRect/>
          </a:stretch>
        </p:blipFill>
        <p:spPr bwMode="auto">
          <a:xfrm>
            <a:off x="4905375" y="3495675"/>
            <a:ext cx="3400425" cy="267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Anatomy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1981200"/>
            <a:ext cx="4038600" cy="4114800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err="1"/>
              <a:t>Extraocular</a:t>
            </a:r>
            <a:r>
              <a:rPr lang="en-US" dirty="0"/>
              <a:t> movements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dirty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Medial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Lateral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Upward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Downward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err="1" smtClean="0"/>
              <a:t>Incyclotorsion</a:t>
            </a:r>
            <a:endParaRPr lang="en-US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err="1" smtClean="0"/>
              <a:t>Excyclotorsion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74" name="Picture 6" descr="View of the eye muscles"/>
          <p:cNvPicPr>
            <a:picLocks noChangeAspect="1" noChangeArrowheads="1"/>
          </p:cNvPicPr>
          <p:nvPr/>
        </p:nvPicPr>
        <p:blipFill>
          <a:blip r:embed="rId3" cstate="print"/>
          <a:srcRect t="50142" r="40063"/>
          <a:stretch>
            <a:fillRect/>
          </a:stretch>
        </p:blipFill>
        <p:spPr bwMode="auto">
          <a:xfrm>
            <a:off x="4419600" y="1905000"/>
            <a:ext cx="4419600" cy="3903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1914525" y="4267200"/>
            <a:ext cx="1666875" cy="777875"/>
            <a:chOff x="-3" y="-3"/>
            <a:chExt cx="4326" cy="2406"/>
          </a:xfrm>
        </p:grpSpPr>
        <p:grpSp>
          <p:nvGrpSpPr>
            <p:cNvPr id="57355" name="Group 3"/>
            <p:cNvGrpSpPr>
              <a:grpSpLocks/>
            </p:cNvGrpSpPr>
            <p:nvPr/>
          </p:nvGrpSpPr>
          <p:grpSpPr bwMode="auto">
            <a:xfrm>
              <a:off x="0" y="0"/>
              <a:ext cx="4320" cy="2400"/>
              <a:chOff x="0" y="0"/>
              <a:chExt cx="4320" cy="2400"/>
            </a:xfrm>
          </p:grpSpPr>
          <p:sp>
            <p:nvSpPr>
              <p:cNvPr id="57357" name="Rectangle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20" cy="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sz="2400">
                    <a:latin typeface="Times New Roman" pitchFamily="18" charset="0"/>
                  </a:rPr>
                  <a:t>                                               </a:t>
                </a:r>
              </a:p>
            </p:txBody>
          </p:sp>
          <p:sp>
            <p:nvSpPr>
              <p:cNvPr id="57358" name="Rectangle 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20" cy="24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57356" name="Rectangle 6"/>
            <p:cNvSpPr>
              <a:spLocks noChangeArrowheads="1"/>
            </p:cNvSpPr>
            <p:nvPr/>
          </p:nvSpPr>
          <p:spPr bwMode="auto">
            <a:xfrm>
              <a:off x="-3" y="-3"/>
              <a:ext cx="4326" cy="2406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pic>
        <p:nvPicPr>
          <p:cNvPr id="87047" name="Picture 7" descr="blepharitis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3276600" cy="247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7048" name="Picture 8" descr="pic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3733800" cy="2519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349" name="WordArt 9"/>
          <p:cNvSpPr>
            <a:spLocks noChangeArrowheads="1" noChangeShapeType="1" noTextEdit="1"/>
          </p:cNvSpPr>
          <p:nvPr/>
        </p:nvSpPr>
        <p:spPr bwMode="auto">
          <a:xfrm>
            <a:off x="1600200" y="3048000"/>
            <a:ext cx="131445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Blepharitis</a:t>
            </a:r>
          </a:p>
        </p:txBody>
      </p:sp>
      <p:sp>
        <p:nvSpPr>
          <p:cNvPr id="57350" name="WordArt 10"/>
          <p:cNvSpPr>
            <a:spLocks noChangeArrowheads="1" noChangeShapeType="1" noTextEdit="1"/>
          </p:cNvSpPr>
          <p:nvPr/>
        </p:nvSpPr>
        <p:spPr bwMode="auto">
          <a:xfrm>
            <a:off x="6096000" y="3048000"/>
            <a:ext cx="5715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Iritis</a:t>
            </a:r>
          </a:p>
        </p:txBody>
      </p:sp>
      <p:sp>
        <p:nvSpPr>
          <p:cNvPr id="57351" name="WordArt 11"/>
          <p:cNvSpPr>
            <a:spLocks noChangeArrowheads="1" noChangeShapeType="1" noTextEdit="1"/>
          </p:cNvSpPr>
          <p:nvPr/>
        </p:nvSpPr>
        <p:spPr bwMode="auto">
          <a:xfrm>
            <a:off x="1600200" y="6248400"/>
            <a:ext cx="1676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Conjunctivitis</a:t>
            </a:r>
          </a:p>
        </p:txBody>
      </p:sp>
      <p:pic>
        <p:nvPicPr>
          <p:cNvPr id="87052" name="Picture 12" descr="pic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581400"/>
            <a:ext cx="3657600" cy="254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353" name="WordArt 13"/>
          <p:cNvSpPr>
            <a:spLocks noChangeArrowheads="1" noChangeShapeType="1" noTextEdit="1"/>
          </p:cNvSpPr>
          <p:nvPr/>
        </p:nvSpPr>
        <p:spPr bwMode="auto">
          <a:xfrm>
            <a:off x="4733925" y="6248400"/>
            <a:ext cx="3571875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Acute angle closure glaucoma</a:t>
            </a:r>
          </a:p>
        </p:txBody>
      </p:sp>
      <p:pic>
        <p:nvPicPr>
          <p:cNvPr id="87054" name="Picture 14" descr="pic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81000"/>
            <a:ext cx="3276600" cy="256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Red eye management for 1</a:t>
            </a:r>
            <a:r>
              <a:rPr lang="en-US" dirty="0">
                <a:cs typeface="Tahoma" pitchFamily="34" charset="0"/>
              </a:rPr>
              <a:t>°</a:t>
            </a:r>
            <a:r>
              <a:rPr lang="en-US" dirty="0"/>
              <a:t> care physicians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11680"/>
            <a:ext cx="8229600" cy="438912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 err="1"/>
              <a:t>Blepharitis</a:t>
            </a:r>
            <a:r>
              <a:rPr lang="en-US" sz="2800" dirty="0"/>
              <a:t>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Warm compresses, lid care, </a:t>
            </a:r>
            <a:r>
              <a:rPr lang="en-US" sz="2400" dirty="0" err="1"/>
              <a:t>Abx</a:t>
            </a:r>
            <a:r>
              <a:rPr lang="en-US" sz="2400" dirty="0"/>
              <a:t> ointment or oral (if </a:t>
            </a:r>
            <a:r>
              <a:rPr lang="en-US" sz="2400" dirty="0" err="1"/>
              <a:t>rosacea</a:t>
            </a:r>
            <a:r>
              <a:rPr lang="en-US" sz="2400" dirty="0"/>
              <a:t> or </a:t>
            </a:r>
            <a:r>
              <a:rPr lang="en-US" sz="2400" dirty="0" err="1"/>
              <a:t>Meibomian</a:t>
            </a:r>
            <a:r>
              <a:rPr lang="en-US" sz="2400" dirty="0"/>
              <a:t> gland dysfunction)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 err="1" smtClean="0"/>
              <a:t>Stye</a:t>
            </a:r>
            <a:r>
              <a:rPr lang="en-US" sz="2800" dirty="0" smtClean="0"/>
              <a:t>/</a:t>
            </a:r>
            <a:r>
              <a:rPr lang="en-US" sz="2800" dirty="0" err="1" smtClean="0"/>
              <a:t>Chalazion</a:t>
            </a:r>
            <a:endParaRPr lang="en-US" sz="28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Warm compresses (refer if still present after 1 month)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 err="1"/>
              <a:t>Subconj</a:t>
            </a:r>
            <a:r>
              <a:rPr lang="en-US" sz="2800" dirty="0"/>
              <a:t> </a:t>
            </a:r>
            <a:r>
              <a:rPr lang="en-US" sz="2800" dirty="0" err="1"/>
              <a:t>heme</a:t>
            </a:r>
            <a:r>
              <a:rPr lang="en-US" sz="2800" dirty="0"/>
              <a:t>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Will resolve in 10-14 days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Viral conjunctivitis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Cool compresses, tears, contact precautions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 dirty="0"/>
              <a:t>Bacterial conjunctivitis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Cool compresses, antibiotic drop/ointment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 Important Side Effects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Topical anesthetics: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Not to be used except for aiding in exam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Inhibits growth &amp; healing of corneal epithelium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Possible severe allergic reaction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Decrease blink reflex: exposure to dehydration, injury, infection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Topical corticosteroids: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Can potentiate growth of herpes simplex, fungus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Can mask symptoms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Cataract formation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Elevated IOP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84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Ocular &amp; Orbital Injuries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Chapter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Anatomy &amp; Function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Bony orbit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sz="240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Globe, EOM, vessels, nerves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Rim protective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sz="240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“Blow out” fracture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Medial fracture -&gt; subQ emphysema of eyelids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Anatomy &amp; Function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400" dirty="0"/>
              <a:t>Eyelids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Reflex closing when eyes threatened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Blinking rewets the cornea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Tear drainage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sz="2000" dirty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CN VII palsy -&gt; exposure </a:t>
            </a:r>
            <a:r>
              <a:rPr lang="en-US" sz="2000" dirty="0" err="1"/>
              <a:t>keratopathy</a:t>
            </a:r>
            <a:endParaRPr lang="en-US" sz="2000" dirty="0"/>
          </a:p>
          <a:p>
            <a:pPr eaLnBrk="1" hangingPunct="1">
              <a:buFont typeface="Wingdings" pitchFamily="2" charset="2"/>
              <a:buChar char="n"/>
              <a:defRPr/>
            </a:pPr>
            <a:endParaRPr lang="en-US" sz="2400" dirty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400" dirty="0" err="1"/>
              <a:t>Lacrimal</a:t>
            </a:r>
            <a:r>
              <a:rPr lang="en-US" sz="2400" dirty="0"/>
              <a:t> apparatus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Tear drainage occurs at medial </a:t>
            </a:r>
            <a:r>
              <a:rPr lang="en-US" sz="2000" dirty="0" err="1"/>
              <a:t>canthus</a:t>
            </a:r>
            <a:endParaRPr lang="en-US" sz="2000" dirty="0"/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sz="2000" dirty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Obstruction -&gt; chronic tearing (</a:t>
            </a:r>
            <a:r>
              <a:rPr lang="en-US" sz="2000" dirty="0" err="1"/>
              <a:t>epiphora</a:t>
            </a:r>
            <a:r>
              <a:rPr lang="en-US" sz="2000" dirty="0"/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Anatomy &amp; Function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Conjunctiva &amp; cornea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/>
              <a:t>Quick reepitheliization post-abrasion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US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Iris &amp; ciliary body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/>
              <a:t>Blunt trauma -&gt; pupil margin nick (tear)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/>
              <a:t>Blunt trauma -&gt; hyphema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/>
              <a:t>Blunt trauma -&gt; iritis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/>
              <a:t>	(pain, redness, photophobia, miosis)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Anatomy &amp; Function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Lens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Cataract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Lens dislocation (</a:t>
            </a:r>
            <a:r>
              <a:rPr lang="en-US" dirty="0" err="1" smtClean="0"/>
              <a:t>ectopia</a:t>
            </a:r>
            <a:r>
              <a:rPr lang="en-US" dirty="0" smtClean="0"/>
              <a:t> </a:t>
            </a:r>
            <a:r>
              <a:rPr lang="en-US" dirty="0" err="1" smtClean="0"/>
              <a:t>lentis</a:t>
            </a:r>
            <a:r>
              <a:rPr lang="en-US" dirty="0" smtClean="0"/>
              <a:t>)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Vitreous humor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Decreased transparency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dirty="0" smtClean="0"/>
              <a:t>	(hemorrhage, inflammation, infection)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Retina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Hemorrhage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Macular damage (reduce visual acuity)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5539" name="WordArt 8"/>
          <p:cNvSpPr>
            <a:spLocks noChangeArrowheads="1" noChangeShapeType="1" noTextEdit="1"/>
          </p:cNvSpPr>
          <p:nvPr/>
        </p:nvSpPr>
        <p:spPr bwMode="auto">
          <a:xfrm>
            <a:off x="1066800" y="3495675"/>
            <a:ext cx="2057400" cy="285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Ruptured Globe</a:t>
            </a:r>
          </a:p>
        </p:txBody>
      </p:sp>
      <p:sp>
        <p:nvSpPr>
          <p:cNvPr id="65540" name="WordArt 9"/>
          <p:cNvSpPr>
            <a:spLocks noChangeArrowheads="1" noChangeShapeType="1" noTextEdit="1"/>
          </p:cNvSpPr>
          <p:nvPr/>
        </p:nvSpPr>
        <p:spPr bwMode="auto">
          <a:xfrm>
            <a:off x="6400800" y="3495675"/>
            <a:ext cx="144780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Hyphema</a:t>
            </a:r>
          </a:p>
        </p:txBody>
      </p:sp>
      <p:sp>
        <p:nvSpPr>
          <p:cNvPr id="65541" name="WordArt 10"/>
          <p:cNvSpPr>
            <a:spLocks noChangeArrowheads="1" noChangeShapeType="1" noTextEdit="1"/>
          </p:cNvSpPr>
          <p:nvPr/>
        </p:nvSpPr>
        <p:spPr bwMode="auto">
          <a:xfrm>
            <a:off x="7010400" y="5257800"/>
            <a:ext cx="1981200" cy="285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Dislocated lens</a:t>
            </a:r>
          </a:p>
        </p:txBody>
      </p:sp>
      <p:pic>
        <p:nvPicPr>
          <p:cNvPr id="208896" name="Picture 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0"/>
            <a:ext cx="4572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88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516438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4" cstate="print"/>
          <a:srcRect l="16667" t="5825" r="12500" b="17471"/>
          <a:stretch>
            <a:fillRect/>
          </a:stretch>
        </p:blipFill>
        <p:spPr bwMode="auto">
          <a:xfrm>
            <a:off x="2590800" y="3832225"/>
            <a:ext cx="4191000" cy="3025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Basic Physical Exam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General physical examination should include :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Visual acuity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err="1" smtClean="0"/>
              <a:t>Pupillary</a:t>
            </a:r>
            <a:r>
              <a:rPr lang="en-US" sz="2400" dirty="0" smtClean="0"/>
              <a:t> reaction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err="1" smtClean="0"/>
              <a:t>Extraocular</a:t>
            </a:r>
            <a:r>
              <a:rPr lang="en-US" sz="2400" dirty="0" smtClean="0"/>
              <a:t> movement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Direct ophthalmoscope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Dilated exam (in case of visual loss or retinal pathology)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Management or Referral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Chemical burn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Alkali worsen than Acid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Why? more </a:t>
            </a:r>
            <a:r>
              <a:rPr lang="en-US" dirty="0"/>
              <a:t>rapid </a:t>
            </a:r>
            <a:r>
              <a:rPr lang="en-US" dirty="0" smtClean="0"/>
              <a:t>penetration of alkali</a:t>
            </a:r>
            <a:endParaRPr lang="en-US" dirty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b="1" dirty="0"/>
              <a:t>OPHTHALMIC EMERGENCY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ALL chemical burns require immediate and perfuse irrigation, THEN </a:t>
            </a:r>
            <a:r>
              <a:rPr lang="en-US" dirty="0" err="1"/>
              <a:t>ophtho</a:t>
            </a:r>
            <a:r>
              <a:rPr lang="en-US" dirty="0"/>
              <a:t> referral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Urgent Situations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Penetrating injuries of the globe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Conjunctival or corneal foreign bodies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Hyphema 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Lid laceration (sutured if not deep and neither the lid margin nor the canaliculi are involved)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Traumatic optic neuropathy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Radiant energy burns (snow blindness or welder’s burn)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Corneal abrasion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Semi-urgent Situation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Orbital fracture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Subconjuctival hemorrhage in blunt trauma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Refer patient within 1-2 days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Treatment Skills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Ocular irrigation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Foreign body removal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Eye meds (cycloplegics, antibiotic ointment, anesthetic drops and ointment)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Patching (pressure patch, shield)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Suturing for simple eyelid skin laceration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Take-home Points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/>
              <a:t>Teardrop-shaped pupil &amp; flat anterior chamber in trauma are associated with perforating injury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/>
              <a:t>Avoid digital palpation of the globe in perforating injury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/>
              <a:t>In chemical burn patient immediate irrigation is crucial as soon as possible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/>
              <a:t>Traumatic abrasions are located in the center or inferior cornea due to Bell’s phenomenon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/>
              <a:t>Know and respect your limits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7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Amblyopia &amp; Strabismus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95800"/>
            <a:ext cx="6400800" cy="16002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/>
              <a:t>Chapter </a:t>
            </a:r>
          </a:p>
          <a:p>
            <a:pPr eaLnBrk="1" hangingPunct="1">
              <a:defRPr/>
            </a:pPr>
            <a:endParaRPr lang="en-GB" dirty="0"/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 build="p" autoUpdateAnimBg="0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err="1"/>
              <a:t>Amblyopia</a:t>
            </a:r>
            <a:endParaRPr lang="en-GB" dirty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382000" cy="4114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GB" sz="2800" dirty="0"/>
              <a:t>Definition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GB" sz="2400" dirty="0" smtClean="0"/>
              <a:t>Loss </a:t>
            </a:r>
            <a:r>
              <a:rPr lang="en-GB" sz="2400" dirty="0"/>
              <a:t>of VA not correctable by glasses in otherwise healthy eye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GB" sz="2800" dirty="0"/>
              <a:t>2% in US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GB" sz="2800" dirty="0" smtClean="0"/>
              <a:t>Causes: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GB" sz="2400" dirty="0" err="1" smtClean="0"/>
              <a:t>Strabismic</a:t>
            </a:r>
            <a:r>
              <a:rPr lang="en-GB" sz="2400" dirty="0" smtClean="0"/>
              <a:t> (</a:t>
            </a:r>
            <a:r>
              <a:rPr lang="en-GB" sz="2400" dirty="0"/>
              <a:t>50%) &gt; refractive &gt; deprivation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GB" sz="2800" dirty="0"/>
              <a:t>The brain selects the better image and suppresses the blurred or conflicting image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GB" sz="2800" dirty="0"/>
              <a:t>Cortical suppression of sensory input interrupts the normal development of vision</a:t>
            </a:r>
          </a:p>
        </p:txBody>
      </p:sp>
    </p:spTree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Strabismus</a:t>
            </a: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484313"/>
            <a:ext cx="8664575" cy="48498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endParaRPr lang="en-US" sz="240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/>
              <a:t>Misalignment of the two eyes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/>
              <a:t>Absence of binocular vision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endParaRPr lang="en-US" sz="240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/>
              <a:t>Concomitant: angle of deviation equal in all direction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/>
              <a:t>EOM: normal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/>
              <a:t>Onset: childhood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/>
              <a:t>Rarely caused by neurological disease &lt;6 years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/>
              <a:t>Can be due to sensory deprivation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40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/>
              <a:t>Incomitant: angle of deviation varies with direction of gaze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/>
              <a:t>EOM : abnormal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/>
              <a:t>**Paralytic : CN, MG **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/>
              <a:t>Restrictive: orbital disease, trauma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Corneal Light Reflex</a:t>
            </a:r>
          </a:p>
        </p:txBody>
      </p:sp>
      <p:pic>
        <p:nvPicPr>
          <p:cNvPr id="1198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35480"/>
            <a:ext cx="8229600" cy="4389120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3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Visual Acuity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Distance </a:t>
            </a:r>
            <a:r>
              <a:rPr lang="en-US" sz="2800" dirty="0"/>
              <a:t>or Near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/>
              <a:t>Distance visual acuity at age 3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/>
              <a:t>early detection of </a:t>
            </a:r>
            <a:r>
              <a:rPr lang="en-US" sz="2400" dirty="0" err="1"/>
              <a:t>amblyopia</a:t>
            </a:r>
            <a:r>
              <a:rPr lang="en-US" sz="2400" dirty="0"/>
              <a:t> 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Terminology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VA - Visual acuity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OD - ocular </a:t>
            </a:r>
            <a:r>
              <a:rPr lang="en-US" dirty="0" err="1" smtClean="0"/>
              <a:t>dexter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OS - ocular sinister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dirty="0" smtClean="0"/>
              <a:t>OU - oculus </a:t>
            </a:r>
            <a:r>
              <a:rPr lang="en-US" dirty="0" err="1" smtClean="0"/>
              <a:t>uterque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Pediatric HO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577" b="135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3987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1122" b="31122"/>
          <a:stretch>
            <a:fillRect/>
          </a:stretch>
        </p:blipFill>
        <p:spPr>
          <a:xfrm>
            <a:off x="228600" y="152400"/>
            <a:ext cx="4114800" cy="21945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438400"/>
            <a:ext cx="27940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95600"/>
            <a:ext cx="26543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0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825500"/>
            <a:ext cx="79756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9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590" b="75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4067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7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Neuro</a:t>
            </a:r>
            <a:r>
              <a:rPr lang="en-US" dirty="0"/>
              <a:t>-Ophthalmology</a:t>
            </a:r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495800"/>
            <a:ext cx="7848600" cy="1600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GB" sz="2400" dirty="0"/>
              <a:t>Chapter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0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/>
              <a:t>**35% of the sensory fibers entering the brain are in the optic nerves and 65% of intracranial disease exhibits </a:t>
            </a:r>
            <a:r>
              <a:rPr lang="en-US" sz="2000" dirty="0" err="1"/>
              <a:t>neuro</a:t>
            </a:r>
            <a:r>
              <a:rPr lang="en-US" sz="2000" dirty="0"/>
              <a:t>-ophthalmic signs or symptoms**</a:t>
            </a:r>
            <a:endParaRPr lang="en-GB" sz="2400" dirty="0"/>
          </a:p>
          <a:p>
            <a:pPr eaLnBrk="1" hangingPunct="1">
              <a:lnSpc>
                <a:spcPct val="80000"/>
              </a:lnSpc>
              <a:defRPr/>
            </a:pPr>
            <a:endParaRPr lang="en-GB" sz="24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err="1" smtClean="0"/>
              <a:t>Neuro</a:t>
            </a:r>
            <a:r>
              <a:rPr lang="en-CA" dirty="0" smtClean="0"/>
              <a:t>-Ophthalmic Exam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Visual acuity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Confrontation visual fields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Pupil size and reaction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Efferent </a:t>
            </a:r>
            <a:r>
              <a:rPr lang="en-CA" dirty="0" err="1" smtClean="0"/>
              <a:t>vs</a:t>
            </a:r>
            <a:r>
              <a:rPr lang="en-CA" dirty="0" smtClean="0"/>
              <a:t> Afferent (Marcus Gunn) problem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Ocular motility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Strabismus, limitation and </a:t>
            </a:r>
            <a:r>
              <a:rPr lang="en-CA" dirty="0" err="1" smtClean="0"/>
              <a:t>nystagmus</a:t>
            </a:r>
            <a:endParaRPr lang="en-CA" dirty="0" smtClean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err="1" smtClean="0"/>
              <a:t>Fundus</a:t>
            </a:r>
            <a:r>
              <a:rPr lang="en-CA" dirty="0" smtClean="0"/>
              <a:t> exam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Optic nerve swelling and spontaneous venous pulsations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Parasympathetic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35480"/>
            <a:ext cx="8229600" cy="4389120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Sympathetic</a:t>
            </a:r>
            <a:endParaRPr lang="en-CA" dirty="0"/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35480"/>
            <a:ext cx="8229600" cy="4389120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Efferent </a:t>
            </a:r>
            <a:r>
              <a:rPr lang="en-CA" dirty="0" err="1" smtClean="0"/>
              <a:t>vs</a:t>
            </a:r>
            <a:r>
              <a:rPr lang="en-CA" dirty="0" smtClean="0"/>
              <a:t> Afferent defect</a:t>
            </a:r>
            <a:endParaRPr lang="en-CA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35480"/>
            <a:ext cx="8229600" cy="4389120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Selected </a:t>
            </a:r>
            <a:r>
              <a:rPr lang="en-CA" dirty="0" err="1" smtClean="0"/>
              <a:t>Pupillary</a:t>
            </a:r>
            <a:r>
              <a:rPr lang="en-CA" dirty="0" smtClean="0"/>
              <a:t> Disorders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 dirty="0" err="1" smtClean="0"/>
              <a:t>Mydriasis</a:t>
            </a:r>
            <a:r>
              <a:rPr lang="en-US" sz="2800" dirty="0" smtClean="0"/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CN III palsy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err="1" smtClean="0"/>
              <a:t>Herniation</a:t>
            </a:r>
            <a:r>
              <a:rPr lang="en-US" sz="2000" dirty="0" smtClean="0"/>
              <a:t> of temporal lobe or Aneurysm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Adie’s Tonic Pupil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Young women, unilateral, sensitive to dilute </a:t>
            </a:r>
            <a:r>
              <a:rPr lang="en-US" sz="2000" dirty="0" err="1" smtClean="0"/>
              <a:t>pilocarpine</a:t>
            </a:r>
            <a:r>
              <a:rPr lang="en-US" sz="2000" dirty="0" smtClean="0"/>
              <a:t>, benign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 dirty="0" err="1" smtClean="0"/>
              <a:t>Miosis</a:t>
            </a:r>
            <a:endParaRPr lang="en-US" sz="2800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Physiologic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Horner’s Syndrome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Etiologic localization (cocaine and </a:t>
            </a:r>
            <a:r>
              <a:rPr lang="en-US" sz="2000" dirty="0" err="1" smtClean="0"/>
              <a:t>hydroxyamphetamine</a:t>
            </a:r>
            <a:r>
              <a:rPr lang="en-US" sz="2000" dirty="0" smtClean="0"/>
              <a:t>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Argyll Robertson Pupil of tertiary syphilis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 smtClean="0"/>
              <a:t>small, irregular, reacts to near stimulus only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Distance Visual Acuity Testing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Nomenclature: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>	Distance between the patient and the eye chart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>	_____________________________________________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>	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>	Distance at which the letter can be read by a person with normal acuity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Normal: 20/</a:t>
            </a:r>
            <a:r>
              <a:rPr lang="en-US" sz="2400" dirty="0" smtClean="0"/>
              <a:t>20 = 6/6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Below normal: 20/40, 20/400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Better than normal: 20/15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Selected Motility Disorders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True </a:t>
            </a:r>
            <a:r>
              <a:rPr lang="en-US" sz="2400" dirty="0" err="1" smtClean="0"/>
              <a:t>diplopia</a:t>
            </a:r>
            <a:r>
              <a:rPr lang="en-US" sz="2400" dirty="0" smtClean="0"/>
              <a:t> is a binocular phenomenon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Etiologies of monocular </a:t>
            </a:r>
            <a:r>
              <a:rPr lang="en-US" sz="2400" dirty="0" err="1" smtClean="0"/>
              <a:t>diplopia</a:t>
            </a:r>
            <a:r>
              <a:rPr lang="en-US" sz="2400" dirty="0" smtClean="0"/>
              <a:t>?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Do not forget to check ALL cranial nerves (</a:t>
            </a:r>
            <a:r>
              <a:rPr lang="en-US" sz="2400" dirty="0" err="1" smtClean="0"/>
              <a:t>esp</a:t>
            </a:r>
            <a:r>
              <a:rPr lang="en-US" sz="2400" dirty="0" smtClean="0"/>
              <a:t> V/VII/VIII)</a:t>
            </a:r>
            <a:endParaRPr lang="en-US" dirty="0" smtClean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CN IV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Vertical </a:t>
            </a:r>
            <a:r>
              <a:rPr lang="en-US" sz="2400" dirty="0" err="1" smtClean="0"/>
              <a:t>diplopia</a:t>
            </a:r>
            <a:r>
              <a:rPr lang="en-US" sz="2400" dirty="0" smtClean="0"/>
              <a:t>, head tilt toward OPPOSITE side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Think closed head trauma or small vessel disease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Myasthenia Gravis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Chronic autoimmune condition affecting skeletal muscle neuromuscular transmission (verify with </a:t>
            </a:r>
            <a:r>
              <a:rPr lang="en-US" sz="2400" dirty="0" err="1" smtClean="0"/>
              <a:t>Tensilon</a:t>
            </a:r>
            <a:r>
              <a:rPr lang="en-US" sz="2400" dirty="0" smtClean="0"/>
              <a:t> test)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Can mimic any nerve palsy and often associated with </a:t>
            </a:r>
            <a:r>
              <a:rPr lang="en-US" sz="2400" dirty="0" err="1" smtClean="0"/>
              <a:t>ptosis</a:t>
            </a:r>
            <a:endParaRPr lang="en-US" sz="2400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NEVER affects pupil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CN III Palsy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194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PCOM Aneurysm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Brain </a:t>
            </a:r>
            <a:r>
              <a:rPr lang="en-CA" dirty="0" err="1" smtClean="0"/>
              <a:t>Tumor</a:t>
            </a:r>
            <a:endParaRPr lang="en-CA" dirty="0" smtClean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Trauma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HTN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Diabetes</a:t>
            </a:r>
            <a:endParaRPr lang="en-CA" dirty="0"/>
          </a:p>
        </p:txBody>
      </p:sp>
      <p:grpSp>
        <p:nvGrpSpPr>
          <p:cNvPr id="86020" name="Group 4"/>
          <p:cNvGrpSpPr>
            <a:grpSpLocks/>
          </p:cNvGrpSpPr>
          <p:nvPr/>
        </p:nvGrpSpPr>
        <p:grpSpPr bwMode="auto">
          <a:xfrm>
            <a:off x="4267200" y="1524000"/>
            <a:ext cx="3733800" cy="4989513"/>
            <a:chOff x="0" y="685800"/>
            <a:chExt cx="3733800" cy="4989513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685800"/>
              <a:ext cx="3724275" cy="24860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3200400"/>
              <a:ext cx="3733800" cy="24749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CN VI Palsy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Trauma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Elevated ICP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Viral infections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524000"/>
            <a:ext cx="3768725" cy="2519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CA" dirty="0" err="1" smtClean="0"/>
              <a:t>Internuclear</a:t>
            </a:r>
            <a:r>
              <a:rPr lang="en-CA" dirty="0" smtClean="0"/>
              <a:t> </a:t>
            </a:r>
            <a:r>
              <a:rPr lang="en-CA" dirty="0" err="1" smtClean="0"/>
              <a:t>Ophthalmoplegia</a:t>
            </a:r>
            <a:r>
              <a:rPr lang="en-CA" dirty="0" smtClean="0"/>
              <a:t> (INO)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Elderly: small vessel disease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Young Adult: MS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CA" dirty="0" smtClean="0"/>
              <a:t>Child: Pontine </a:t>
            </a:r>
            <a:r>
              <a:rPr lang="en-CA" dirty="0" err="1" smtClean="0"/>
              <a:t>Glioma</a:t>
            </a:r>
            <a:endParaRPr lang="en-CA" dirty="0" smtClean="0"/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r="47945"/>
          <a:stretch>
            <a:fillRect/>
          </a:stretch>
        </p:blipFill>
        <p:spPr bwMode="auto">
          <a:xfrm>
            <a:off x="5562600" y="2057400"/>
            <a:ext cx="3276600" cy="4479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b="30167"/>
          <a:stretch>
            <a:fillRect/>
          </a:stretch>
        </p:blipFill>
        <p:spPr bwMode="auto">
          <a:xfrm>
            <a:off x="914400" y="3543300"/>
            <a:ext cx="4495800" cy="299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err="1" smtClean="0"/>
              <a:t>Nystagmus</a:t>
            </a:r>
            <a:r>
              <a:rPr lang="en-CA" dirty="0" smtClean="0"/>
              <a:t> – Selected Types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May be benign or indicate ocular and/or central nervous system disease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b="1" u="sng" dirty="0" smtClean="0"/>
              <a:t>Definition according to fast phase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End-point </a:t>
            </a:r>
            <a:r>
              <a:rPr lang="en-US" sz="2800" dirty="0" err="1" smtClean="0"/>
              <a:t>Nystagmus</a:t>
            </a:r>
            <a:endParaRPr lang="en-US" sz="2800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Seen only in extreme positions of eye movement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Drug-induced </a:t>
            </a:r>
            <a:r>
              <a:rPr lang="en-US" sz="2800" dirty="0" err="1" smtClean="0"/>
              <a:t>Nystagmus</a:t>
            </a:r>
            <a:endParaRPr lang="en-US" sz="2800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Anticonvulsants, Barbiturates/Other sedatives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Searching/</a:t>
            </a:r>
            <a:r>
              <a:rPr lang="en-US" sz="2800" dirty="0" err="1" smtClean="0"/>
              <a:t>Pendular</a:t>
            </a:r>
            <a:r>
              <a:rPr lang="en-US" sz="2800" dirty="0" smtClean="0"/>
              <a:t> </a:t>
            </a:r>
            <a:r>
              <a:rPr lang="en-US" sz="2800" dirty="0" err="1" smtClean="0"/>
              <a:t>Nystagmus</a:t>
            </a:r>
            <a:endParaRPr lang="en-US" sz="2800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Common with congenital severe visual impairment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err="1" smtClean="0"/>
              <a:t>Nystagmus</a:t>
            </a:r>
            <a:r>
              <a:rPr lang="en-US" sz="2800" dirty="0" smtClean="0"/>
              <a:t> associated with INO</a:t>
            </a:r>
            <a:endParaRPr lang="en-CA" sz="3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Selected Optic Nerve Diseases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Congenital Anomalous Disc Elevation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u="sng" dirty="0" smtClean="0"/>
              <a:t>Absence</a:t>
            </a:r>
            <a:r>
              <a:rPr lang="en-US" sz="2400" dirty="0" smtClean="0"/>
              <a:t> of edema, hemorrhage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u="sng" dirty="0" smtClean="0"/>
              <a:t>Presence</a:t>
            </a:r>
            <a:r>
              <a:rPr lang="en-US" sz="2400" dirty="0" smtClean="0"/>
              <a:t> of SVP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 smtClean="0"/>
              <a:t>Consider: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1600" dirty="0" smtClean="0"/>
              <a:t>Optic disc </a:t>
            </a:r>
            <a:r>
              <a:rPr lang="en-US" sz="1600" dirty="0" err="1" smtClean="0"/>
              <a:t>drusen</a:t>
            </a:r>
            <a:r>
              <a:rPr lang="en-US" sz="1600" dirty="0" smtClean="0"/>
              <a:t> 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1600" dirty="0" err="1" smtClean="0"/>
              <a:t>Hyperopia</a:t>
            </a:r>
            <a:endParaRPr lang="en-US" sz="2000" dirty="0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CA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l="9945" r="7655"/>
          <a:stretch>
            <a:fillRect/>
          </a:stretch>
        </p:blipFill>
        <p:spPr bwMode="auto">
          <a:xfrm>
            <a:off x="4114800" y="2705100"/>
            <a:ext cx="4648200" cy="3867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Selected Optic Nerve Diseases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err="1" smtClean="0"/>
              <a:t>Papilledema</a:t>
            </a:r>
            <a:endParaRPr lang="en-US" sz="2800" dirty="0" smtClean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u="sng" dirty="0" smtClean="0"/>
              <a:t>Presence</a:t>
            </a:r>
            <a:r>
              <a:rPr lang="en-US" sz="2400" dirty="0" smtClean="0"/>
              <a:t> of bilateral edema, hemorrhage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A</a:t>
            </a:r>
            <a:r>
              <a:rPr lang="en-US" sz="2400" u="sng" dirty="0" smtClean="0"/>
              <a:t>bsence</a:t>
            </a:r>
            <a:r>
              <a:rPr lang="en-US" sz="2400" dirty="0" smtClean="0"/>
              <a:t> of SVP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 smtClean="0"/>
              <a:t>Consider 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1600" dirty="0" smtClean="0"/>
              <a:t>Hypertension (must check BP) 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1600" dirty="0" smtClean="0"/>
              <a:t>Brain tumor</a:t>
            </a:r>
            <a:endParaRPr lang="en-US" sz="2000" dirty="0" smtClean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err="1" smtClean="0"/>
              <a:t>Papillitis</a:t>
            </a:r>
            <a:r>
              <a:rPr lang="en-US" sz="2800" dirty="0" smtClean="0"/>
              <a:t>/Anterior Optic Neuritis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Unilateral edema, hemorrhage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 smtClean="0"/>
              <a:t>Consider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1600" dirty="0" smtClean="0"/>
              <a:t>inflammatory</a:t>
            </a:r>
            <a:endParaRPr lang="en-US" sz="2000" dirty="0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11864"/>
          <a:stretch>
            <a:fillRect/>
          </a:stretch>
        </p:blipFill>
        <p:spPr bwMode="auto">
          <a:xfrm>
            <a:off x="5670550" y="3505200"/>
            <a:ext cx="3176588" cy="3074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Selected Optic Nerve Disease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Optic Atrophy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Consider: 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u="sng" dirty="0" smtClean="0"/>
              <a:t>Previous</a:t>
            </a:r>
            <a:r>
              <a:rPr lang="en-US" dirty="0" smtClean="0"/>
              <a:t> optic neuritis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u="sng" dirty="0" smtClean="0"/>
              <a:t>Previous</a:t>
            </a:r>
            <a:r>
              <a:rPr lang="en-US" dirty="0" smtClean="0"/>
              <a:t> ischemic optic neuropathy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Long-standing </a:t>
            </a:r>
            <a:r>
              <a:rPr lang="en-US" dirty="0" err="1" smtClean="0"/>
              <a:t>papilledema</a:t>
            </a:r>
            <a:endParaRPr lang="en-US" dirty="0" smtClean="0"/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Optic nerve compression by a mass lesion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Glaucoma 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828800"/>
            <a:ext cx="3352800" cy="279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Selected Optic Nerve Disease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 dirty="0" smtClean="0"/>
              <a:t>Ischemic Optic Neuropathy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Pallor, swelling, hemorrhage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 smtClean="0"/>
              <a:t>Altitudinal Visual Field Loss</a:t>
            </a:r>
            <a:endParaRPr lang="en-US" dirty="0" smtClean="0"/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sz="28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752600"/>
            <a:ext cx="4038600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Selected Visual Field Defects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35480"/>
            <a:ext cx="8229600" cy="4389120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Distance Visual Acuity Testing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Place patient at 20 ft from Snellen chart 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OD then OS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VA is line in which &gt; ½ letters are read  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Pinhole if &lt; 20/40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41513"/>
            <a:ext cx="7772400" cy="14906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/>
              <a:t>Ocular Manifestations of Systemic Disease</a:t>
            </a:r>
            <a:endParaRPr lang="en-CA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Chapter 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Systemic Diseases</a:t>
            </a:r>
            <a:endParaRPr lang="en-CA"/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/>
              <a:t>Many systemic diseases have ocular manifestations and sequelae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/>
              <a:t>Exam may aid with diagnosis, assessment of disease activity, prognosis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/>
              <a:t>Common conditions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Diabetes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Hypertension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Pregnancy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Sickle cell anemia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Thyroid disease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Sarcoidosis and inflammatory/autoimmune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Malignancy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Aids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Syphilis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1800"/>
              <a:t>Systemic infection</a:t>
            </a:r>
            <a:endParaRPr lang="en-CA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Diabetes</a:t>
            </a:r>
            <a:endParaRPr lang="en-CA"/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0814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/>
              <a:t>Leading cause of vision loss (18-64 yrs)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b="1" u="sng" dirty="0"/>
              <a:t>Intensive </a:t>
            </a:r>
            <a:r>
              <a:rPr lang="en-US" sz="2400" b="1" u="sng" dirty="0" err="1"/>
              <a:t>glycemic</a:t>
            </a:r>
            <a:r>
              <a:rPr lang="en-US" sz="2400" b="1" u="sng" dirty="0"/>
              <a:t> control</a:t>
            </a:r>
            <a:r>
              <a:rPr lang="en-US" sz="2400" dirty="0"/>
              <a:t> reduced risk of development and progression of retinopathy (DCCT)</a:t>
            </a:r>
            <a:endParaRPr lang="en-US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>
                <a:sym typeface="Symbol" pitchFamily="18" charset="2"/>
              </a:rPr>
              <a:t>Risk of developing retinopathy  with </a:t>
            </a:r>
            <a:r>
              <a:rPr lang="en-US" sz="2400" b="1" u="sng" dirty="0">
                <a:sym typeface="Symbol" pitchFamily="18" charset="2"/>
              </a:rPr>
              <a:t>duration of disease</a:t>
            </a:r>
            <a:r>
              <a:rPr lang="en-US" sz="2400" dirty="0">
                <a:sym typeface="Symbol" pitchFamily="18" charset="2"/>
              </a:rPr>
              <a:t> (type 1 23% @ 5 yrs, 80% @ 15 yrs, rates lower for type 2)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>
                <a:sym typeface="Symbol" pitchFamily="18" charset="2"/>
              </a:rPr>
              <a:t>Non-proliferative changes (NPDR)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ym typeface="Symbol" pitchFamily="18" charset="2"/>
              </a:rPr>
              <a:t>Mild - Moderate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 err="1" smtClean="0">
                <a:sym typeface="Symbol" pitchFamily="18" charset="2"/>
              </a:rPr>
              <a:t>Microaneurysms</a:t>
            </a:r>
            <a:endParaRPr lang="en-US" sz="1800" dirty="0" smtClean="0"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sym typeface="Symbol" pitchFamily="18" charset="2"/>
              </a:rPr>
              <a:t>Dot-blot hemorrhages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sym typeface="Symbol" pitchFamily="18" charset="2"/>
              </a:rPr>
              <a:t>Hard exudates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sym typeface="Symbol" pitchFamily="18" charset="2"/>
              </a:rPr>
              <a:t>Venous beading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 err="1" smtClean="0">
                <a:sym typeface="Symbol" pitchFamily="18" charset="2"/>
              </a:rPr>
              <a:t>Intraretinal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dirty="0" err="1" smtClean="0">
                <a:sym typeface="Symbol" pitchFamily="18" charset="2"/>
              </a:rPr>
              <a:t>microvascular</a:t>
            </a:r>
            <a:r>
              <a:rPr lang="en-US" sz="1800" dirty="0" smtClean="0">
                <a:sym typeface="Symbol" pitchFamily="18" charset="2"/>
              </a:rPr>
              <a:t> abnormalities (IRMA)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 smtClean="0">
                <a:sym typeface="Symbol" pitchFamily="18" charset="2"/>
              </a:rPr>
              <a:t>Nerve fiber layer infarcts – cotton wool spots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Diabetes</a:t>
            </a:r>
            <a:endParaRPr lang="en-CA"/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4942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>
                <a:sym typeface="Symbol" pitchFamily="18" charset="2"/>
              </a:rPr>
              <a:t>Non-proliferative changes (NPDR) cont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CA" sz="2000" dirty="0" smtClean="0">
                <a:sym typeface="Symbol" pitchFamily="18" charset="2"/>
              </a:rPr>
              <a:t>Severe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CA" sz="1600" dirty="0" smtClean="0">
                <a:sym typeface="Symbol" pitchFamily="18" charset="2"/>
              </a:rPr>
              <a:t>4 quads of </a:t>
            </a:r>
            <a:r>
              <a:rPr lang="en-US" sz="1600" dirty="0" smtClean="0">
                <a:sym typeface="Symbol" pitchFamily="18" charset="2"/>
              </a:rPr>
              <a:t>hemorrhages</a:t>
            </a:r>
            <a:r>
              <a:rPr lang="en-CA" sz="1600" dirty="0" smtClean="0">
                <a:sym typeface="Symbol" pitchFamily="18" charset="2"/>
              </a:rPr>
              <a:t>, 2 quads of beading or 1 quad of IRMA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Proliferative (PDR)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 smtClean="0"/>
              <a:t>Responsible for most of the profound visual loss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b="1" u="sng" dirty="0" err="1" smtClean="0"/>
              <a:t>Neovascularization</a:t>
            </a:r>
            <a:r>
              <a:rPr lang="en-US" sz="1800" dirty="0" smtClean="0"/>
              <a:t> in response to ischemia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600" dirty="0" smtClean="0"/>
              <a:t>Disc, retina, iris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 smtClean="0"/>
              <a:t>If untreated → vitreous hemorrhage, </a:t>
            </a:r>
            <a:r>
              <a:rPr lang="en-US" sz="1800" dirty="0" err="1" smtClean="0"/>
              <a:t>tractional</a:t>
            </a:r>
            <a:r>
              <a:rPr lang="en-US" sz="1800" dirty="0" smtClean="0"/>
              <a:t> retinal detachment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CA" sz="24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CA" sz="2400" dirty="0" smtClean="0"/>
              <a:t>Macular </a:t>
            </a:r>
            <a:r>
              <a:rPr lang="en-CA" sz="2400" dirty="0" err="1" smtClean="0"/>
              <a:t>Edema</a:t>
            </a:r>
            <a:r>
              <a:rPr lang="en-CA" sz="2400" dirty="0" smtClean="0"/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CA" sz="2000" dirty="0" smtClean="0"/>
              <a:t>Most common cause of mild-mod VA loss</a:t>
            </a:r>
            <a:endParaRPr lang="en-US" sz="2000" dirty="0" smtClean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CA" sz="1600" dirty="0" smtClean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Diabetes</a:t>
            </a:r>
            <a:endParaRPr lang="en-CA" dirty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4942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 dirty="0" smtClean="0"/>
              <a:t>Management</a:t>
            </a:r>
            <a:endParaRPr lang="en-US" sz="24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/>
              <a:t>Frequency of exams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600" dirty="0"/>
              <a:t>Type 1 – initial exam when post-pubertal and within 5 yrs of </a:t>
            </a:r>
            <a:r>
              <a:rPr lang="en-US" sz="1600" dirty="0" err="1"/>
              <a:t>Dx</a:t>
            </a:r>
            <a:endParaRPr lang="en-US" sz="16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600" dirty="0"/>
              <a:t>Type 2 – exam at time of </a:t>
            </a:r>
            <a:r>
              <a:rPr lang="en-US" sz="1600" dirty="0" err="1"/>
              <a:t>Dx</a:t>
            </a:r>
            <a:endParaRPr lang="en-US" sz="16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600" dirty="0"/>
              <a:t>All patients – generally examine q1yr unless poor </a:t>
            </a:r>
            <a:r>
              <a:rPr lang="en-US" sz="1600" dirty="0" err="1"/>
              <a:t>glycemic</a:t>
            </a:r>
            <a:r>
              <a:rPr lang="en-US" sz="1600" dirty="0"/>
              <a:t> control, HTN, anemia, </a:t>
            </a:r>
            <a:r>
              <a:rPr lang="en-US" sz="1600" dirty="0" err="1"/>
              <a:t>proteinuria</a:t>
            </a:r>
            <a:r>
              <a:rPr lang="en-US" sz="1600" dirty="0"/>
              <a:t>, mod-severe NPDR or PDR which require more freq F/U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600" dirty="0"/>
              <a:t>Pregnant + type I – first trimester + q3months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800" dirty="0"/>
              <a:t>Treatment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600" dirty="0"/>
              <a:t>Focal laser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600" dirty="0" err="1"/>
              <a:t>Panretinal</a:t>
            </a:r>
            <a:r>
              <a:rPr lang="en-US" sz="1600" dirty="0"/>
              <a:t> photocoagulation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1600" dirty="0" err="1"/>
              <a:t>Vitrectomy</a:t>
            </a:r>
            <a:r>
              <a:rPr lang="en-US" sz="1600" dirty="0"/>
              <a:t> with laser</a:t>
            </a:r>
            <a:endParaRPr lang="en-CA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Hypertension</a:t>
            </a:r>
            <a:endParaRPr lang="en-CA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/>
              <a:t>Arteriolar Sclerosis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/>
              <a:t>Extent relates to duration + severity of HTN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/>
              <a:t>Thickening and sclerosis of arterioles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>
                <a:sym typeface="Symbol" pitchFamily="18" charset="2"/>
              </a:rPr>
              <a:t> light reflex width (copper  silver wire)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>
                <a:sym typeface="Symbol" pitchFamily="18" charset="2"/>
              </a:rPr>
              <a:t>A-V nicking</a:t>
            </a:r>
          </a:p>
          <a:p>
            <a:pPr lvl="3" eaLnBrk="1" hangingPunct="1">
              <a:buFont typeface="Wingdings" pitchFamily="2" charset="2"/>
              <a:buChar char="n"/>
              <a:defRPr/>
            </a:pPr>
            <a:r>
              <a:rPr lang="en-US">
                <a:sym typeface="Symbol" pitchFamily="18" charset="2"/>
              </a:rPr>
              <a:t>May predispose to BRVO if severe</a:t>
            </a:r>
            <a:endParaRPr lang="en-US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/>
              <a:t>Acute BP elevation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/>
              <a:t>Fibrinoid necrosis </a:t>
            </a:r>
            <a:r>
              <a:rPr lang="en-US">
                <a:sym typeface="Symbol" pitchFamily="18" charset="2"/>
              </a:rPr>
              <a:t> exudates, CWS, flame hemorrhages, optic disc swelling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Hypertension</a:t>
            </a:r>
            <a:endParaRPr lang="en-CA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Diagnosis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/>
              <a:t>Classification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Grade 0 – no changes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Grade 1 – barely detectable arterial narrowing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Grade 2 – obvious arterial narrowing with focal irregularities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Grade 3 – gr 2 + retinal hemorrhages or exudate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Grade 4 – gr 3 + disc swelling 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800"/>
              <a:t>Management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/>
              <a:t>Control BP</a:t>
            </a:r>
          </a:p>
          <a:p>
            <a:pPr lvl="2" eaLnBrk="1" hangingPunct="1">
              <a:buFont typeface="Wingdings" pitchFamily="2" charset="2"/>
              <a:buChar char="n"/>
              <a:defRPr/>
            </a:pPr>
            <a:r>
              <a:rPr lang="en-US" sz="2000"/>
              <a:t>Avoid nocturnal hypotension – ischemic optic neuropathy, glaucomatous field loss</a:t>
            </a:r>
            <a:endParaRPr lang="en-CA" sz="2000"/>
          </a:p>
          <a:p>
            <a:pPr eaLnBrk="1" hangingPunct="1">
              <a:buFont typeface="Wingdings" pitchFamily="2" charset="2"/>
              <a:buChar char="n"/>
              <a:defRPr/>
            </a:pPr>
            <a:endParaRPr lang="en-CA" sz="2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Pregnancy</a:t>
            </a:r>
            <a:endParaRPr lang="en-CA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/>
              <a:t>Physiologic </a:t>
            </a:r>
            <a:r>
              <a:rPr lang="en-US" sz="2800">
                <a:cs typeface="Times New Roman" pitchFamily="18" charset="0"/>
              </a:rPr>
              <a:t>Δs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>
                <a:cs typeface="Times New Roman" pitchFamily="18" charset="0"/>
                <a:sym typeface="Symbol" pitchFamily="18" charset="2"/>
              </a:rPr>
              <a:t></a:t>
            </a:r>
            <a:r>
              <a:rPr lang="en-US" sz="2400">
                <a:cs typeface="Times New Roman" pitchFamily="18" charset="0"/>
              </a:rPr>
              <a:t> IOP, </a:t>
            </a:r>
            <a:r>
              <a:rPr lang="en-US" sz="2400">
                <a:cs typeface="Times New Roman" pitchFamily="18" charset="0"/>
                <a:sym typeface="Symbol" pitchFamily="18" charset="2"/>
              </a:rPr>
              <a:t> corneal sensitivity,  accommodation, dry eye, </a:t>
            </a:r>
            <a:r>
              <a:rPr lang="en-US" sz="2400">
                <a:cs typeface="Times New Roman" pitchFamily="18" charset="0"/>
              </a:rPr>
              <a:t>Δ in refraction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>
                <a:cs typeface="Times New Roman" pitchFamily="18" charset="0"/>
              </a:rPr>
              <a:t>Avoid changing glasses, contacts, refractive surgery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800">
                <a:cs typeface="Times New Roman" pitchFamily="18" charset="0"/>
              </a:rPr>
              <a:t>Pathologic Δs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>
                <a:cs typeface="Times New Roman" pitchFamily="18" charset="0"/>
                <a:sym typeface="Symbol" pitchFamily="18" charset="2"/>
              </a:rPr>
              <a:t> risk of CSR, uveal melanoma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>
                <a:cs typeface="Times New Roman" pitchFamily="18" charset="0"/>
                <a:sym typeface="Symbol" pitchFamily="18" charset="2"/>
              </a:rPr>
              <a:t>Pre-eclampsia/eclampsia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>
                <a:cs typeface="Times New Roman" pitchFamily="18" charset="0"/>
              </a:rPr>
              <a:t>Scotoma, diplopia, dimness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>
                <a:cs typeface="Times New Roman" pitchFamily="18" charset="0"/>
              </a:rPr>
              <a:t>Vascular Δs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>
                <a:cs typeface="Times New Roman" pitchFamily="18" charset="0"/>
              </a:rPr>
              <a:t>Hemorrhages, exudates, retinal edema, disc swelling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000">
                <a:cs typeface="Times New Roman" pitchFamily="18" charset="0"/>
              </a:rPr>
              <a:t>Serous exudative RD in 10% of eclampsia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n"/>
              <a:defRPr/>
            </a:pPr>
            <a:r>
              <a:rPr lang="en-US" sz="2400">
                <a:cs typeface="Times New Roman" pitchFamily="18" charset="0"/>
              </a:rPr>
              <a:t>Diabetes – exacerbated retinopathy</a:t>
            </a:r>
            <a:endParaRPr lang="en-CA" sz="240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Sickle Cell Anemia</a:t>
            </a:r>
            <a:endParaRPr lang="en-CA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110038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400"/>
              <a:t>SC and S Thal more likely to have eye involved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400"/>
              <a:t>Arteriolar occlusion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/>
              <a:t>intravasc sickling </a:t>
            </a:r>
            <a:r>
              <a:rPr lang="en-US" sz="2000">
                <a:sym typeface="Symbol" pitchFamily="18" charset="2"/>
              </a:rPr>
              <a:t></a:t>
            </a:r>
            <a:r>
              <a:rPr lang="en-US" sz="2000"/>
              <a:t> hemolysis </a:t>
            </a:r>
            <a:r>
              <a:rPr lang="en-US" sz="2000">
                <a:sym typeface="Symbol" pitchFamily="18" charset="2"/>
              </a:rPr>
              <a:t> hemostasis  thrombosis </a:t>
            </a:r>
            <a:r>
              <a:rPr lang="en-US">
                <a:sym typeface="Symbol" pitchFamily="18" charset="2"/>
              </a:rPr>
              <a:t></a:t>
            </a:r>
            <a:r>
              <a:rPr lang="en-US" sz="2000">
                <a:sym typeface="Symbol" pitchFamily="18" charset="2"/>
              </a:rPr>
              <a:t> capillary non-perfusion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400">
                <a:sym typeface="Symbol" pitchFamily="18" charset="2"/>
              </a:rPr>
              <a:t>Similar to diabetes – poor perfusion = retinal ischemia  neovascularization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400">
                <a:sym typeface="Symbol" pitchFamily="18" charset="2"/>
              </a:rPr>
              <a:t>Laser Tx – can prevent vision loss</a:t>
            </a:r>
            <a:endParaRPr lang="en-CA" sz="240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Thyroid disease</a:t>
            </a:r>
            <a:endParaRPr lang="en-CA" dirty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3735388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/>
              <a:t>Graves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Autoimmune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Signs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**Retraction of upper + lower lids**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Upper lid lag in </a:t>
            </a:r>
            <a:r>
              <a:rPr lang="en-US" sz="2000">
                <a:cs typeface="Times New Roman" pitchFamily="18" charset="0"/>
                <a:sym typeface="Symbol" pitchFamily="18" charset="2"/>
              </a:rPr>
              <a:t> gaze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>
                <a:cs typeface="Times New Roman" pitchFamily="18" charset="0"/>
                <a:sym typeface="Symbol" pitchFamily="18" charset="2"/>
              </a:rPr>
              <a:t>Most common cause of unil &amp; bil proptosis in adults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>
                <a:cs typeface="Times New Roman" pitchFamily="18" charset="0"/>
                <a:sym typeface="Symbol" pitchFamily="18" charset="2"/>
              </a:rPr>
              <a:t>Eyelid swelling, conj vascular congestion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Symptoms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Exposure related – lubricate frequently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Treatment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/>
              <a:t>Surgery for severe proptosis, diplopia 2</a:t>
            </a:r>
            <a:r>
              <a:rPr lang="en-US" sz="2000">
                <a:cs typeface="Times New Roman" pitchFamily="18" charset="0"/>
              </a:rPr>
              <a:t>° EOM involvement, optic nerve decompression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000">
                <a:cs typeface="Times New Roman" pitchFamily="18" charset="0"/>
              </a:rPr>
              <a:t>Radiation for inflammatory swelling</a:t>
            </a:r>
            <a:endParaRPr lang="en-CA" sz="2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1918</TotalTime>
  <Words>3331</Words>
  <Application>Microsoft Macintosh PowerPoint</Application>
  <PresentationFormat>On-screen Show (4:3)</PresentationFormat>
  <Paragraphs>780</Paragraphs>
  <Slides>105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Flow</vt:lpstr>
      <vt:lpstr>PowerPoint Presentation</vt:lpstr>
      <vt:lpstr>Outline</vt:lpstr>
      <vt:lpstr>The Eye Examination </vt:lpstr>
      <vt:lpstr>Anatomy</vt:lpstr>
      <vt:lpstr>Anatomy</vt:lpstr>
      <vt:lpstr>Basic Physical Exam</vt:lpstr>
      <vt:lpstr>Visual Acuity </vt:lpstr>
      <vt:lpstr>Distance Visual Acuity Testing</vt:lpstr>
      <vt:lpstr>Distance Visual Acuity Testing</vt:lpstr>
      <vt:lpstr>Snellen eye chart </vt:lpstr>
      <vt:lpstr>Distance Visual Acuity Testing</vt:lpstr>
      <vt:lpstr>Near Visual Acuity Testing</vt:lpstr>
      <vt:lpstr>Pupillary Examination</vt:lpstr>
      <vt:lpstr>Ocular Motility </vt:lpstr>
      <vt:lpstr>Direct Ophthalmoscopy </vt:lpstr>
      <vt:lpstr>Summary of steps in eye exam</vt:lpstr>
      <vt:lpstr>Acute Visual Loss </vt:lpstr>
      <vt:lpstr>History</vt:lpstr>
      <vt:lpstr>Media Opacities</vt:lpstr>
      <vt:lpstr>PowerPoint Presentation</vt:lpstr>
      <vt:lpstr>Retinal Diseases</vt:lpstr>
      <vt:lpstr>Central Retinal Artery Occlusion (CRAO)</vt:lpstr>
      <vt:lpstr>CRAO Treatment</vt:lpstr>
      <vt:lpstr>Branch Retinal Artery Occlusion (BRAO)</vt:lpstr>
      <vt:lpstr>Central Retinal Vein Occlusion (CRVO)</vt:lpstr>
      <vt:lpstr>Optic Nerve Disease</vt:lpstr>
      <vt:lpstr>Optic Nerve Disease</vt:lpstr>
      <vt:lpstr>Visual Pathway Disorders</vt:lpstr>
      <vt:lpstr>Chronic Visual Loss</vt:lpstr>
      <vt:lpstr>Introduction</vt:lpstr>
      <vt:lpstr>Introduction</vt:lpstr>
      <vt:lpstr>Glaucoma</vt:lpstr>
      <vt:lpstr>Glaucoma</vt:lpstr>
      <vt:lpstr>Glaucoma Evaluation</vt:lpstr>
      <vt:lpstr>Glaucoma Therapy</vt:lpstr>
      <vt:lpstr>Cataract</vt:lpstr>
      <vt:lpstr>Cataract</vt:lpstr>
      <vt:lpstr>Age-Related Macular Degeneration (ARMD)</vt:lpstr>
      <vt:lpstr>Neovascular / Wet ARMD</vt:lpstr>
      <vt:lpstr>PowerPoint Presentation</vt:lpstr>
      <vt:lpstr>Dry ARMD</vt:lpstr>
      <vt:lpstr>The Red Eye</vt:lpstr>
      <vt:lpstr>DDx Red Eye</vt:lpstr>
      <vt:lpstr>History</vt:lpstr>
      <vt:lpstr>Red Eye: Symptoms </vt:lpstr>
      <vt:lpstr>Physical Exam</vt:lpstr>
      <vt:lpstr>Red Eye: Signs</vt:lpstr>
      <vt:lpstr>PowerPoint Presentation</vt:lpstr>
      <vt:lpstr>PowerPoint Presentation</vt:lpstr>
      <vt:lpstr>PowerPoint Presentation</vt:lpstr>
      <vt:lpstr>Red eye management for 1° care physicians</vt:lpstr>
      <vt:lpstr> Important Side Effects</vt:lpstr>
      <vt:lpstr>Thank you</vt:lpstr>
      <vt:lpstr>Ocular &amp; Orbital Injuries</vt:lpstr>
      <vt:lpstr>Anatomy &amp; Function</vt:lpstr>
      <vt:lpstr>Anatomy &amp; Function</vt:lpstr>
      <vt:lpstr>Anatomy &amp; Function</vt:lpstr>
      <vt:lpstr>Anatomy &amp; Function</vt:lpstr>
      <vt:lpstr>PowerPoint Presentation</vt:lpstr>
      <vt:lpstr>Management or Referral</vt:lpstr>
      <vt:lpstr>Urgent Situations</vt:lpstr>
      <vt:lpstr>Semi-urgent Situation</vt:lpstr>
      <vt:lpstr>Treatment Skills</vt:lpstr>
      <vt:lpstr>Take-home Points</vt:lpstr>
      <vt:lpstr>Amblyopia &amp; Strabismus</vt:lpstr>
      <vt:lpstr>Amblyopia</vt:lpstr>
      <vt:lpstr>Strabismus</vt:lpstr>
      <vt:lpstr>Corneal Light Reflex</vt:lpstr>
      <vt:lpstr>PowerPoint Presentation</vt:lpstr>
      <vt:lpstr>Pediatric HO </vt:lpstr>
      <vt:lpstr>PowerPoint Presentation</vt:lpstr>
      <vt:lpstr>PowerPoint Presentation</vt:lpstr>
      <vt:lpstr>PowerPoint Presentation</vt:lpstr>
      <vt:lpstr>Neuro-Ophthalmology</vt:lpstr>
      <vt:lpstr>Neuro-Ophthalmic Exam</vt:lpstr>
      <vt:lpstr>Parasympathetic</vt:lpstr>
      <vt:lpstr>Sympathetic</vt:lpstr>
      <vt:lpstr>Efferent vs Afferent defect</vt:lpstr>
      <vt:lpstr>Selected Pupillary Disorders</vt:lpstr>
      <vt:lpstr>Selected Motility Disorders</vt:lpstr>
      <vt:lpstr>CN III Palsy</vt:lpstr>
      <vt:lpstr>CN VI Palsy</vt:lpstr>
      <vt:lpstr>Internuclear Ophthalmoplegia (INO)</vt:lpstr>
      <vt:lpstr>Nystagmus – Selected Types</vt:lpstr>
      <vt:lpstr>Selected Optic Nerve Diseases</vt:lpstr>
      <vt:lpstr>Selected Optic Nerve Diseases</vt:lpstr>
      <vt:lpstr>Selected Optic Nerve Disease</vt:lpstr>
      <vt:lpstr>Selected Optic Nerve Disease</vt:lpstr>
      <vt:lpstr>Selected Visual Field Defects</vt:lpstr>
      <vt:lpstr>Ocular Manifestations of Systemic Disease</vt:lpstr>
      <vt:lpstr>Systemic Diseases</vt:lpstr>
      <vt:lpstr>Diabetes</vt:lpstr>
      <vt:lpstr>Diabetes</vt:lpstr>
      <vt:lpstr>Diabetes</vt:lpstr>
      <vt:lpstr>Hypertension</vt:lpstr>
      <vt:lpstr>Hypertension</vt:lpstr>
      <vt:lpstr>Pregnancy</vt:lpstr>
      <vt:lpstr>Sickle Cell Anemia</vt:lpstr>
      <vt:lpstr>Thyroid disease</vt:lpstr>
      <vt:lpstr>Sarcoidosis</vt:lpstr>
      <vt:lpstr>Autoimmune</vt:lpstr>
      <vt:lpstr>Malignancy</vt:lpstr>
      <vt:lpstr>AIDS</vt:lpstr>
      <vt:lpstr>Syphilis</vt:lpstr>
      <vt:lpstr>Others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Clinical Medicine</dc:title>
  <dc:creator>Mash</dc:creator>
  <cp:lastModifiedBy>Dr.K.A.Salvin KA</cp:lastModifiedBy>
  <cp:revision>196</cp:revision>
  <dcterms:created xsi:type="dcterms:W3CDTF">2007-01-31T02:35:04Z</dcterms:created>
  <dcterms:modified xsi:type="dcterms:W3CDTF">2018-09-19T07:22:54Z</dcterms:modified>
</cp:coreProperties>
</file>